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xlsx" ContentType="application/vnd.openxmlformats-officedocument.spreadsheetml.sheet"/>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36"/>
  </p:notesMasterIdLst>
  <p:sldIdLst>
    <p:sldId id="332" r:id="rId2"/>
    <p:sldId id="347" r:id="rId3"/>
    <p:sldId id="288" r:id="rId4"/>
    <p:sldId id="289" r:id="rId5"/>
    <p:sldId id="367" r:id="rId6"/>
    <p:sldId id="348" r:id="rId7"/>
    <p:sldId id="349" r:id="rId8"/>
    <p:sldId id="351" r:id="rId9"/>
    <p:sldId id="353" r:id="rId10"/>
    <p:sldId id="361" r:id="rId11"/>
    <p:sldId id="362" r:id="rId12"/>
    <p:sldId id="355" r:id="rId13"/>
    <p:sldId id="296" r:id="rId14"/>
    <p:sldId id="357" r:id="rId15"/>
    <p:sldId id="297" r:id="rId16"/>
    <p:sldId id="366" r:id="rId17"/>
    <p:sldId id="341" r:id="rId18"/>
    <p:sldId id="326" r:id="rId19"/>
    <p:sldId id="258" r:id="rId20"/>
    <p:sldId id="277" r:id="rId21"/>
    <p:sldId id="356" r:id="rId22"/>
    <p:sldId id="260" r:id="rId23"/>
    <p:sldId id="359" r:id="rId24"/>
    <p:sldId id="360" r:id="rId25"/>
    <p:sldId id="303" r:id="rId26"/>
    <p:sldId id="306" r:id="rId27"/>
    <p:sldId id="307" r:id="rId28"/>
    <p:sldId id="308" r:id="rId29"/>
    <p:sldId id="261" r:id="rId30"/>
    <p:sldId id="364" r:id="rId31"/>
    <p:sldId id="365" r:id="rId32"/>
    <p:sldId id="328" r:id="rId33"/>
    <p:sldId id="363" r:id="rId34"/>
    <p:sldId id="324" r:id="rId35"/>
  </p:sldIdLst>
  <p:sldSz cx="9144000" cy="5143500" type="screen16x9"/>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DEF4FC"/>
    <a:srgbClr val="8FDAFF"/>
    <a:srgbClr val="66CC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16DA210-FB5B-4158-B5E0-FEB733F419BA}" styleName="Светлый стиль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126" d="100"/>
          <a:sy n="126" d="100"/>
        </p:scale>
        <p:origin x="-354" y="-72"/>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chart1.xml><?xml version="1.0" encoding="utf-8"?>
<c:chartSpace xmlns:c="http://schemas.openxmlformats.org/drawingml/2006/chart" xmlns:a="http://schemas.openxmlformats.org/drawingml/2006/main" xmlns:r="http://schemas.openxmlformats.org/officeDocument/2006/relationships">
  <c:lang val="ru-RU"/>
  <c:style val="10"/>
  <c:chart>
    <c:autoTitleDeleted val="1"/>
    <c:view3D>
      <c:rAngAx val="1"/>
    </c:view3D>
    <c:plotArea>
      <c:layout/>
      <c:bar3DChart>
        <c:barDir val="col"/>
        <c:grouping val="clustered"/>
        <c:ser>
          <c:idx val="0"/>
          <c:order val="0"/>
          <c:tx>
            <c:strRef>
              <c:f>Лист1!$B$1</c:f>
              <c:strCache>
                <c:ptCount val="1"/>
                <c:pt idx="0">
                  <c:v>finance and insurance </c:v>
                </c:pt>
              </c:strCache>
            </c:strRef>
          </c:tx>
          <c:dLbls>
            <c:dLbl>
              <c:idx val="0"/>
              <c:layout>
                <c:manualLayout>
                  <c:x val="-6.9164428353277029E-3"/>
                  <c:y val="-6.8133310386177454E-2"/>
                </c:manualLayout>
              </c:layout>
              <c:showVal val="1"/>
            </c:dLbl>
            <c:dLbl>
              <c:idx val="1"/>
              <c:layout>
                <c:manualLayout>
                  <c:x val="-1.7291107088319233E-3"/>
                  <c:y val="-8.7210637294306698E-2"/>
                </c:manualLayout>
              </c:layout>
              <c:showVal val="1"/>
            </c:dLbl>
            <c:showVal val="1"/>
          </c:dLbls>
          <c:cat>
            <c:numRef>
              <c:f>Лист1!$A$2:$A$3</c:f>
              <c:numCache>
                <c:formatCode>General</c:formatCode>
                <c:ptCount val="2"/>
                <c:pt idx="0">
                  <c:v>2005</c:v>
                </c:pt>
                <c:pt idx="1">
                  <c:v>2015</c:v>
                </c:pt>
              </c:numCache>
            </c:numRef>
          </c:cat>
          <c:val>
            <c:numRef>
              <c:f>Лист1!$B$2:$B$3</c:f>
              <c:numCache>
                <c:formatCode>General</c:formatCode>
                <c:ptCount val="2"/>
                <c:pt idx="0">
                  <c:v>4328</c:v>
                </c:pt>
                <c:pt idx="1">
                  <c:v>9899</c:v>
                </c:pt>
              </c:numCache>
            </c:numRef>
          </c:val>
        </c:ser>
        <c:ser>
          <c:idx val="1"/>
          <c:order val="1"/>
          <c:tx>
            <c:strRef>
              <c:f>Лист1!$C$1</c:f>
              <c:strCache>
                <c:ptCount val="1"/>
                <c:pt idx="0">
                  <c:v>science </c:v>
                </c:pt>
              </c:strCache>
            </c:strRef>
          </c:tx>
          <c:dLbls>
            <c:dLbl>
              <c:idx val="0"/>
              <c:layout>
                <c:manualLayout>
                  <c:x val="3.4582214176638337E-3"/>
                  <c:y val="-5.9957313139836536E-2"/>
                </c:manualLayout>
              </c:layout>
              <c:showVal val="1"/>
            </c:dLbl>
            <c:dLbl>
              <c:idx val="1"/>
              <c:layout>
                <c:manualLayout>
                  <c:x val="0"/>
                  <c:y val="-4.90559834780478E-2"/>
                </c:manualLayout>
              </c:layout>
              <c:showVal val="1"/>
            </c:dLbl>
            <c:showVal val="1"/>
          </c:dLbls>
          <c:cat>
            <c:numRef>
              <c:f>Лист1!$A$2:$A$3</c:f>
              <c:numCache>
                <c:formatCode>General</c:formatCode>
                <c:ptCount val="2"/>
                <c:pt idx="0">
                  <c:v>2005</c:v>
                </c:pt>
                <c:pt idx="1">
                  <c:v>2015</c:v>
                </c:pt>
              </c:numCache>
            </c:numRef>
          </c:cat>
          <c:val>
            <c:numRef>
              <c:f>Лист1!$C$2:$C$3</c:f>
              <c:numCache>
                <c:formatCode>#,##0</c:formatCode>
                <c:ptCount val="2"/>
                <c:pt idx="0">
                  <c:v>14811</c:v>
                </c:pt>
                <c:pt idx="1">
                  <c:v>25386</c:v>
                </c:pt>
              </c:numCache>
            </c:numRef>
          </c:val>
        </c:ser>
        <c:ser>
          <c:idx val="2"/>
          <c:order val="2"/>
          <c:tx>
            <c:strRef>
              <c:f>Лист1!$D$1</c:f>
              <c:strCache>
                <c:ptCount val="1"/>
                <c:pt idx="0">
                  <c:v>construction</c:v>
                </c:pt>
              </c:strCache>
            </c:strRef>
          </c:tx>
          <c:dLbls>
            <c:dLbl>
              <c:idx val="0"/>
              <c:layout>
                <c:manualLayout>
                  <c:x val="3.4582214176638343E-2"/>
                  <c:y val="-5.178131589349487E-2"/>
                </c:manualLayout>
              </c:layout>
              <c:showVal val="1"/>
            </c:dLbl>
            <c:dLbl>
              <c:idx val="1"/>
              <c:layout>
                <c:manualLayout>
                  <c:x val="3.6311324885470259E-2"/>
                  <c:y val="-7.3583975217071718E-2"/>
                </c:manualLayout>
              </c:layout>
              <c:showVal val="1"/>
            </c:dLbl>
            <c:showVal val="1"/>
          </c:dLbls>
          <c:cat>
            <c:numRef>
              <c:f>Лист1!$A$2:$A$3</c:f>
              <c:numCache>
                <c:formatCode>General</c:formatCode>
                <c:ptCount val="2"/>
                <c:pt idx="0">
                  <c:v>2005</c:v>
                </c:pt>
                <c:pt idx="1">
                  <c:v>2015</c:v>
                </c:pt>
              </c:numCache>
            </c:numRef>
          </c:cat>
          <c:val>
            <c:numRef>
              <c:f>Лист1!$D$2:$D$3</c:f>
              <c:numCache>
                <c:formatCode>General</c:formatCode>
                <c:ptCount val="2"/>
                <c:pt idx="0" formatCode="#,##0">
                  <c:v>5177</c:v>
                </c:pt>
                <c:pt idx="1">
                  <c:v>7154</c:v>
                </c:pt>
              </c:numCache>
            </c:numRef>
          </c:val>
        </c:ser>
        <c:dLbls>
          <c:showVal val="1"/>
        </c:dLbls>
        <c:gapWidth val="75"/>
        <c:shape val="cylinder"/>
        <c:axId val="99412608"/>
        <c:axId val="48718208"/>
        <c:axId val="0"/>
      </c:bar3DChart>
      <c:catAx>
        <c:axId val="99412608"/>
        <c:scaling>
          <c:orientation val="minMax"/>
        </c:scaling>
        <c:axPos val="b"/>
        <c:numFmt formatCode="General" sourceLinked="1"/>
        <c:majorTickMark val="none"/>
        <c:tickLblPos val="nextTo"/>
        <c:crossAx val="48718208"/>
        <c:crosses val="autoZero"/>
        <c:auto val="1"/>
        <c:lblAlgn val="ctr"/>
        <c:lblOffset val="100"/>
      </c:catAx>
      <c:valAx>
        <c:axId val="48718208"/>
        <c:scaling>
          <c:orientation val="minMax"/>
        </c:scaling>
        <c:axPos val="l"/>
        <c:numFmt formatCode="General" sourceLinked="1"/>
        <c:majorTickMark val="none"/>
        <c:tickLblPos val="nextTo"/>
        <c:crossAx val="99412608"/>
        <c:crosses val="autoZero"/>
        <c:crossBetween val="between"/>
      </c:valAx>
    </c:plotArea>
    <c:legend>
      <c:legendPos val="b"/>
    </c:legend>
    <c:plotVisOnly val="1"/>
    <c:dispBlanksAs val="gap"/>
  </c:chart>
  <c:txPr>
    <a:bodyPr/>
    <a:lstStyle/>
    <a:p>
      <a:pPr>
        <a:defRPr sz="1800"/>
      </a:pPr>
      <a:endParaRPr lang="ru-RU"/>
    </a:p>
  </c:txPr>
  <c:externalData r:id="rId1"/>
</c:chartSpace>
</file>

<file path=ppt/diagrams/_rels/data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 Id="rId4" Type="http://schemas.openxmlformats.org/officeDocument/2006/relationships/image" Target="../media/image3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image" Target="../media/image331.png"/><Relationship Id="rId1" Type="http://schemas.openxmlformats.org/officeDocument/2006/relationships/image" Target="../media/image321.png"/><Relationship Id="rId4" Type="http://schemas.openxmlformats.org/officeDocument/2006/relationships/image" Target="../media/image351.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FC2D04-46BF-405A-84D6-FA969DB7741C}" type="doc">
      <dgm:prSet loTypeId="urn:microsoft.com/office/officeart/2005/8/layout/pList2#1" loCatId="list" qsTypeId="urn:microsoft.com/office/officeart/2005/8/quickstyle/simple1" qsCatId="simple" csTypeId="urn:microsoft.com/office/officeart/2005/8/colors/accent0_1" csCatId="mainScheme" phldr="1"/>
      <dgm:spPr/>
      <dgm:t>
        <a:bodyPr/>
        <a:lstStyle/>
        <a:p>
          <a:endParaRPr lang="ru-RU"/>
        </a:p>
      </dgm:t>
    </dgm:pt>
    <dgm:pt modelId="{BDA92470-7ED6-437F-9596-24A17B1913DE}">
      <dgm:prSet phldrT="[Текст]" custT="1"/>
      <dgm:spPr/>
      <dgm:t>
        <a:bodyPr/>
        <a:lstStyle/>
        <a:p>
          <a:r>
            <a:rPr lang="en-US" sz="1400" b="1" dirty="0" smtClean="0">
              <a:latin typeface="Times New Roman" pitchFamily="18" charset="0"/>
              <a:cs typeface="Times New Roman" pitchFamily="18" charset="0"/>
            </a:rPr>
            <a:t>Soft credit lines up to 3 million 600  thousands  AZN were given to 188 women entrepreneurs  in  2012</a:t>
          </a:r>
          <a:endParaRPr lang="ru-RU" sz="1400" dirty="0">
            <a:latin typeface="Times New Roman" pitchFamily="18" charset="0"/>
            <a:cs typeface="Times New Roman" pitchFamily="18" charset="0"/>
          </a:endParaRPr>
        </a:p>
      </dgm:t>
    </dgm:pt>
    <dgm:pt modelId="{499321BC-09AA-49AA-A23A-5364805CC454}" type="parTrans" cxnId="{CFC2394E-ED2A-440D-ADE3-3ACB03E39A03}">
      <dgm:prSet/>
      <dgm:spPr/>
      <dgm:t>
        <a:bodyPr/>
        <a:lstStyle/>
        <a:p>
          <a:endParaRPr lang="ru-RU"/>
        </a:p>
      </dgm:t>
    </dgm:pt>
    <dgm:pt modelId="{9C5690B2-0D6D-4194-BC96-CFFEC3F7D019}" type="sibTrans" cxnId="{CFC2394E-ED2A-440D-ADE3-3ACB03E39A03}">
      <dgm:prSet/>
      <dgm:spPr/>
      <dgm:t>
        <a:bodyPr/>
        <a:lstStyle/>
        <a:p>
          <a:endParaRPr lang="ru-RU"/>
        </a:p>
      </dgm:t>
    </dgm:pt>
    <dgm:pt modelId="{A9B36DDC-4A71-4DF3-A376-E7B99B6D0074}">
      <dgm:prSet custT="1"/>
      <dgm:spPr/>
      <dgm:t>
        <a:bodyPr/>
        <a:lstStyle/>
        <a:p>
          <a:r>
            <a:rPr lang="en-US" sz="1400" b="1" dirty="0" smtClean="0">
              <a:latin typeface="Times New Roman" pitchFamily="18" charset="0"/>
              <a:cs typeface="Times New Roman" pitchFamily="18" charset="0"/>
            </a:rPr>
            <a:t>Soft credit lines up to 9 million 300 thousands  AZN were given to 430women entrepreneurs in  2013 </a:t>
          </a:r>
          <a:endParaRPr lang="en-US" sz="1400" b="1" dirty="0">
            <a:latin typeface="Times New Roman" pitchFamily="18" charset="0"/>
            <a:cs typeface="Times New Roman" pitchFamily="18" charset="0"/>
          </a:endParaRPr>
        </a:p>
      </dgm:t>
    </dgm:pt>
    <dgm:pt modelId="{CF22E737-A783-493C-8143-58726F8C907B}" type="parTrans" cxnId="{3CD8E471-5AC9-4D78-B454-1063C9759989}">
      <dgm:prSet/>
      <dgm:spPr/>
      <dgm:t>
        <a:bodyPr/>
        <a:lstStyle/>
        <a:p>
          <a:endParaRPr lang="ru-RU"/>
        </a:p>
      </dgm:t>
    </dgm:pt>
    <dgm:pt modelId="{463B9BE2-05E2-4011-AC23-1287B168B168}" type="sibTrans" cxnId="{3CD8E471-5AC9-4D78-B454-1063C9759989}">
      <dgm:prSet/>
      <dgm:spPr/>
      <dgm:t>
        <a:bodyPr/>
        <a:lstStyle/>
        <a:p>
          <a:endParaRPr lang="ru-RU"/>
        </a:p>
      </dgm:t>
    </dgm:pt>
    <dgm:pt modelId="{42AE572F-1D51-44EB-AE79-06B67F717354}">
      <dgm:prSet custT="1"/>
      <dgm:spPr/>
      <dgm:t>
        <a:bodyPr/>
        <a:lstStyle/>
        <a:p>
          <a:r>
            <a:rPr lang="en-US" sz="1400" b="1" dirty="0" smtClean="0">
              <a:latin typeface="Times New Roman" pitchFamily="18" charset="0"/>
              <a:cs typeface="Times New Roman" pitchFamily="18" charset="0"/>
            </a:rPr>
            <a:t>Soft credit lines up to 9 million 300 thousands  AZN were given to  703 women  entrepreneurs in  2014</a:t>
          </a:r>
          <a:endParaRPr lang="en-US" sz="1400" b="1" dirty="0">
            <a:latin typeface="Times New Roman" pitchFamily="18" charset="0"/>
            <a:cs typeface="Times New Roman" pitchFamily="18" charset="0"/>
          </a:endParaRPr>
        </a:p>
      </dgm:t>
    </dgm:pt>
    <dgm:pt modelId="{D8436F86-328A-43DC-A0F4-AE0ED49DDEE0}" type="parTrans" cxnId="{BB4A371C-FA48-4653-B1DF-754412CEC6FA}">
      <dgm:prSet/>
      <dgm:spPr/>
      <dgm:t>
        <a:bodyPr/>
        <a:lstStyle/>
        <a:p>
          <a:endParaRPr lang="ru-RU"/>
        </a:p>
      </dgm:t>
    </dgm:pt>
    <dgm:pt modelId="{F894CDAF-91CA-47D6-B291-C2F9A0840936}" type="sibTrans" cxnId="{BB4A371C-FA48-4653-B1DF-754412CEC6FA}">
      <dgm:prSet/>
      <dgm:spPr/>
      <dgm:t>
        <a:bodyPr/>
        <a:lstStyle/>
        <a:p>
          <a:endParaRPr lang="ru-RU"/>
        </a:p>
      </dgm:t>
    </dgm:pt>
    <dgm:pt modelId="{6F12B705-0286-408F-AF93-8C4CD05B4B20}">
      <dgm:prSet custT="1"/>
      <dgm:spPr/>
      <dgm:t>
        <a:bodyPr/>
        <a:lstStyle/>
        <a:p>
          <a:r>
            <a:rPr lang="en-US" sz="1400" b="1" dirty="0" smtClean="0">
              <a:latin typeface="Times New Roman" pitchFamily="18" charset="0"/>
              <a:cs typeface="Times New Roman" pitchFamily="18" charset="0"/>
            </a:rPr>
            <a:t>Soft credit lines up to 22,1 million</a:t>
          </a:r>
          <a:r>
            <a:rPr lang="az-Latn-AZ" sz="1400" b="1" dirty="0" smtClean="0">
              <a:latin typeface="Times New Roman" pitchFamily="18" charset="0"/>
              <a:cs typeface="Times New Roman" pitchFamily="18" charset="0"/>
            </a:rPr>
            <a:t> </a:t>
          </a:r>
          <a:r>
            <a:rPr lang="en-US" sz="1400" b="1" dirty="0" smtClean="0">
              <a:latin typeface="Times New Roman" pitchFamily="18" charset="0"/>
              <a:cs typeface="Times New Roman" pitchFamily="18" charset="0"/>
            </a:rPr>
            <a:t>AZN were given to  762 women  entrepreneurs in  2015</a:t>
          </a:r>
          <a:endParaRPr lang="ru-RU" sz="1400" dirty="0">
            <a:latin typeface="Times New Roman" pitchFamily="18" charset="0"/>
            <a:cs typeface="Times New Roman" pitchFamily="18" charset="0"/>
          </a:endParaRPr>
        </a:p>
      </dgm:t>
    </dgm:pt>
    <dgm:pt modelId="{47CEA224-F2C7-4077-A85F-98D41F7B681A}" type="parTrans" cxnId="{C278D362-8861-400D-8CD7-E406C07F3164}">
      <dgm:prSet/>
      <dgm:spPr/>
      <dgm:t>
        <a:bodyPr/>
        <a:lstStyle/>
        <a:p>
          <a:endParaRPr lang="ru-RU"/>
        </a:p>
      </dgm:t>
    </dgm:pt>
    <dgm:pt modelId="{C6F62055-A541-4880-A63C-F4563921FD92}" type="sibTrans" cxnId="{C278D362-8861-400D-8CD7-E406C07F3164}">
      <dgm:prSet/>
      <dgm:spPr/>
      <dgm:t>
        <a:bodyPr/>
        <a:lstStyle/>
        <a:p>
          <a:endParaRPr lang="ru-RU"/>
        </a:p>
      </dgm:t>
    </dgm:pt>
    <dgm:pt modelId="{6837B38B-0B00-4FBF-AEDD-5E1F10D86743}" type="pres">
      <dgm:prSet presAssocID="{78FC2D04-46BF-405A-84D6-FA969DB7741C}" presName="Name0" presStyleCnt="0">
        <dgm:presLayoutVars>
          <dgm:dir/>
          <dgm:resizeHandles val="exact"/>
        </dgm:presLayoutVars>
      </dgm:prSet>
      <dgm:spPr/>
      <dgm:t>
        <a:bodyPr/>
        <a:lstStyle/>
        <a:p>
          <a:endParaRPr lang="ru-RU"/>
        </a:p>
      </dgm:t>
    </dgm:pt>
    <dgm:pt modelId="{834610E8-A5D9-4204-9CBE-AE3AF009F690}" type="pres">
      <dgm:prSet presAssocID="{78FC2D04-46BF-405A-84D6-FA969DB7741C}" presName="bkgdShp" presStyleLbl="alignAccFollowNode1" presStyleIdx="0" presStyleCnt="1" custLinFactNeighborX="-502" custLinFactNeighborY="38772"/>
      <dgm:spPr/>
    </dgm:pt>
    <dgm:pt modelId="{5FEA96CE-CD1C-42BA-AD42-194C7871DDE6}" type="pres">
      <dgm:prSet presAssocID="{78FC2D04-46BF-405A-84D6-FA969DB7741C}" presName="linComp" presStyleCnt="0"/>
      <dgm:spPr/>
    </dgm:pt>
    <dgm:pt modelId="{8B08A546-73D3-4FD7-8E25-64400E606CD7}" type="pres">
      <dgm:prSet presAssocID="{BDA92470-7ED6-437F-9596-24A17B1913DE}" presName="compNode" presStyleCnt="0"/>
      <dgm:spPr/>
    </dgm:pt>
    <dgm:pt modelId="{36C79305-4E90-42B4-99B5-10C97F83232D}" type="pres">
      <dgm:prSet presAssocID="{BDA92470-7ED6-437F-9596-24A17B1913DE}" presName="node" presStyleLbl="node1" presStyleIdx="0" presStyleCnt="4">
        <dgm:presLayoutVars>
          <dgm:bulletEnabled val="1"/>
        </dgm:presLayoutVars>
      </dgm:prSet>
      <dgm:spPr/>
      <dgm:t>
        <a:bodyPr/>
        <a:lstStyle/>
        <a:p>
          <a:endParaRPr lang="ru-RU"/>
        </a:p>
      </dgm:t>
    </dgm:pt>
    <dgm:pt modelId="{CB590DD8-B537-4E99-92A4-E1527B11E152}" type="pres">
      <dgm:prSet presAssocID="{BDA92470-7ED6-437F-9596-24A17B1913DE}" presName="invisiNode" presStyleLbl="node1" presStyleIdx="0" presStyleCnt="4"/>
      <dgm:spPr/>
    </dgm:pt>
    <dgm:pt modelId="{9E2B90EB-0383-4CBF-8209-E0D5C3EA1B5C}" type="pres">
      <dgm:prSet presAssocID="{BDA92470-7ED6-437F-9596-24A17B1913DE}" presName="imagNode" presStyleLbl="fgImgPlace1" presStyleIdx="0" presStyleCnt="4"/>
      <dgm:spPr>
        <a:blipFill rotWithShape="0">
          <a:blip xmlns:r="http://schemas.openxmlformats.org/officeDocument/2006/relationships" r:embed="rId1"/>
          <a:stretch>
            <a:fillRect/>
          </a:stretch>
        </a:blipFill>
      </dgm:spPr>
    </dgm:pt>
    <dgm:pt modelId="{42C591BB-4836-43C8-8C4C-9C94BF501BB6}" type="pres">
      <dgm:prSet presAssocID="{9C5690B2-0D6D-4194-BC96-CFFEC3F7D019}" presName="sibTrans" presStyleLbl="sibTrans2D1" presStyleIdx="0" presStyleCnt="0"/>
      <dgm:spPr/>
      <dgm:t>
        <a:bodyPr/>
        <a:lstStyle/>
        <a:p>
          <a:endParaRPr lang="ru-RU"/>
        </a:p>
      </dgm:t>
    </dgm:pt>
    <dgm:pt modelId="{17043F23-F40A-4529-9EFC-17B9C400D69A}" type="pres">
      <dgm:prSet presAssocID="{A9B36DDC-4A71-4DF3-A376-E7B99B6D0074}" presName="compNode" presStyleCnt="0"/>
      <dgm:spPr/>
    </dgm:pt>
    <dgm:pt modelId="{ADC5A380-A5E6-43EB-9B66-3865AA57ADDC}" type="pres">
      <dgm:prSet presAssocID="{A9B36DDC-4A71-4DF3-A376-E7B99B6D0074}" presName="node" presStyleLbl="node1" presStyleIdx="1" presStyleCnt="4">
        <dgm:presLayoutVars>
          <dgm:bulletEnabled val="1"/>
        </dgm:presLayoutVars>
      </dgm:prSet>
      <dgm:spPr/>
      <dgm:t>
        <a:bodyPr/>
        <a:lstStyle/>
        <a:p>
          <a:endParaRPr lang="ru-RU"/>
        </a:p>
      </dgm:t>
    </dgm:pt>
    <dgm:pt modelId="{551C674E-1D89-493E-87C4-94555F5DC50E}" type="pres">
      <dgm:prSet presAssocID="{A9B36DDC-4A71-4DF3-A376-E7B99B6D0074}" presName="invisiNode" presStyleLbl="node1" presStyleIdx="1" presStyleCnt="4"/>
      <dgm:spPr/>
    </dgm:pt>
    <dgm:pt modelId="{B0986066-6E54-4552-AE39-8CA148FB1383}" type="pres">
      <dgm:prSet presAssocID="{A9B36DDC-4A71-4DF3-A376-E7B99B6D0074}" presName="imagNode" presStyleLbl="fgImgPlace1" presStyleIdx="1" presStyleCnt="4"/>
      <dgm:spPr>
        <a:blipFill rotWithShape="0">
          <a:blip xmlns:r="http://schemas.openxmlformats.org/officeDocument/2006/relationships" r:embed="rId2"/>
          <a:stretch>
            <a:fillRect/>
          </a:stretch>
        </a:blipFill>
      </dgm:spPr>
    </dgm:pt>
    <dgm:pt modelId="{C363725B-B095-45FF-82C2-43E6C469621E}" type="pres">
      <dgm:prSet presAssocID="{463B9BE2-05E2-4011-AC23-1287B168B168}" presName="sibTrans" presStyleLbl="sibTrans2D1" presStyleIdx="0" presStyleCnt="0"/>
      <dgm:spPr/>
      <dgm:t>
        <a:bodyPr/>
        <a:lstStyle/>
        <a:p>
          <a:endParaRPr lang="ru-RU"/>
        </a:p>
      </dgm:t>
    </dgm:pt>
    <dgm:pt modelId="{7D00ECA5-6677-4E66-8613-601D4D262881}" type="pres">
      <dgm:prSet presAssocID="{42AE572F-1D51-44EB-AE79-06B67F717354}" presName="compNode" presStyleCnt="0"/>
      <dgm:spPr/>
    </dgm:pt>
    <dgm:pt modelId="{4B8C107A-87E0-4E4A-8C26-3E660E465B10}" type="pres">
      <dgm:prSet presAssocID="{42AE572F-1D51-44EB-AE79-06B67F717354}" presName="node" presStyleLbl="node1" presStyleIdx="2" presStyleCnt="4">
        <dgm:presLayoutVars>
          <dgm:bulletEnabled val="1"/>
        </dgm:presLayoutVars>
      </dgm:prSet>
      <dgm:spPr/>
      <dgm:t>
        <a:bodyPr/>
        <a:lstStyle/>
        <a:p>
          <a:endParaRPr lang="ru-RU"/>
        </a:p>
      </dgm:t>
    </dgm:pt>
    <dgm:pt modelId="{ADA58FF6-7377-40F9-ACC0-323E84FAEA33}" type="pres">
      <dgm:prSet presAssocID="{42AE572F-1D51-44EB-AE79-06B67F717354}" presName="invisiNode" presStyleLbl="node1" presStyleIdx="2" presStyleCnt="4"/>
      <dgm:spPr/>
    </dgm:pt>
    <dgm:pt modelId="{0F3BC974-D8EC-4FBD-8D76-AEA045EAD8B2}" type="pres">
      <dgm:prSet presAssocID="{42AE572F-1D51-44EB-AE79-06B67F717354}" presName="imagNode" presStyleLbl="fgImgPlace1" presStyleIdx="2" presStyleCnt="4"/>
      <dgm:spPr>
        <a:blipFill rotWithShape="0">
          <a:blip xmlns:r="http://schemas.openxmlformats.org/officeDocument/2006/relationships" r:embed="rId3"/>
          <a:stretch>
            <a:fillRect/>
          </a:stretch>
        </a:blipFill>
      </dgm:spPr>
    </dgm:pt>
    <dgm:pt modelId="{835A0F8F-3400-497E-BF05-57D40D1BAC9F}" type="pres">
      <dgm:prSet presAssocID="{F894CDAF-91CA-47D6-B291-C2F9A0840936}" presName="sibTrans" presStyleLbl="sibTrans2D1" presStyleIdx="0" presStyleCnt="0"/>
      <dgm:spPr/>
      <dgm:t>
        <a:bodyPr/>
        <a:lstStyle/>
        <a:p>
          <a:endParaRPr lang="ru-RU"/>
        </a:p>
      </dgm:t>
    </dgm:pt>
    <dgm:pt modelId="{CCC2CF48-91AB-40BD-8BAF-CAC7B0ADEC4D}" type="pres">
      <dgm:prSet presAssocID="{6F12B705-0286-408F-AF93-8C4CD05B4B20}" presName="compNode" presStyleCnt="0"/>
      <dgm:spPr/>
    </dgm:pt>
    <dgm:pt modelId="{BAB90730-2CF9-4FC0-8482-190D1E211D9F}" type="pres">
      <dgm:prSet presAssocID="{6F12B705-0286-408F-AF93-8C4CD05B4B20}" presName="node" presStyleLbl="node1" presStyleIdx="3" presStyleCnt="4">
        <dgm:presLayoutVars>
          <dgm:bulletEnabled val="1"/>
        </dgm:presLayoutVars>
      </dgm:prSet>
      <dgm:spPr/>
      <dgm:t>
        <a:bodyPr/>
        <a:lstStyle/>
        <a:p>
          <a:endParaRPr lang="ru-RU"/>
        </a:p>
      </dgm:t>
    </dgm:pt>
    <dgm:pt modelId="{F0507AD0-A517-42E6-9C34-33DCFCAA73D3}" type="pres">
      <dgm:prSet presAssocID="{6F12B705-0286-408F-AF93-8C4CD05B4B20}" presName="invisiNode" presStyleLbl="node1" presStyleIdx="3" presStyleCnt="4"/>
      <dgm:spPr/>
    </dgm:pt>
    <dgm:pt modelId="{A452379D-FAD0-44C9-8644-DC4061387858}" type="pres">
      <dgm:prSet presAssocID="{6F12B705-0286-408F-AF93-8C4CD05B4B20}" presName="imagNode" presStyleLbl="fgImgPlace1" presStyleIdx="3" presStyleCnt="4"/>
      <dgm:spPr>
        <a:blipFill rotWithShape="0">
          <a:blip xmlns:r="http://schemas.openxmlformats.org/officeDocument/2006/relationships" r:embed="rId4"/>
          <a:stretch>
            <a:fillRect/>
          </a:stretch>
        </a:blipFill>
      </dgm:spPr>
    </dgm:pt>
  </dgm:ptLst>
  <dgm:cxnLst>
    <dgm:cxn modelId="{C278D362-8861-400D-8CD7-E406C07F3164}" srcId="{78FC2D04-46BF-405A-84D6-FA969DB7741C}" destId="{6F12B705-0286-408F-AF93-8C4CD05B4B20}" srcOrd="3" destOrd="0" parTransId="{47CEA224-F2C7-4077-A85F-98D41F7B681A}" sibTransId="{C6F62055-A541-4880-A63C-F4563921FD92}"/>
    <dgm:cxn modelId="{61FD34EA-3452-4786-BEF8-A7EDC7C7A385}" type="presOf" srcId="{42AE572F-1D51-44EB-AE79-06B67F717354}" destId="{4B8C107A-87E0-4E4A-8C26-3E660E465B10}" srcOrd="0" destOrd="0" presId="urn:microsoft.com/office/officeart/2005/8/layout/pList2#1"/>
    <dgm:cxn modelId="{CFEC93AD-D478-4752-80A2-F4CCEE0C2CE4}" type="presOf" srcId="{A9B36DDC-4A71-4DF3-A376-E7B99B6D0074}" destId="{ADC5A380-A5E6-43EB-9B66-3865AA57ADDC}" srcOrd="0" destOrd="0" presId="urn:microsoft.com/office/officeart/2005/8/layout/pList2#1"/>
    <dgm:cxn modelId="{BB4A371C-FA48-4653-B1DF-754412CEC6FA}" srcId="{78FC2D04-46BF-405A-84D6-FA969DB7741C}" destId="{42AE572F-1D51-44EB-AE79-06B67F717354}" srcOrd="2" destOrd="0" parTransId="{D8436F86-328A-43DC-A0F4-AE0ED49DDEE0}" sibTransId="{F894CDAF-91CA-47D6-B291-C2F9A0840936}"/>
    <dgm:cxn modelId="{4584B25E-030E-4D50-B7AC-FB053181F75C}" type="presOf" srcId="{F894CDAF-91CA-47D6-B291-C2F9A0840936}" destId="{835A0F8F-3400-497E-BF05-57D40D1BAC9F}" srcOrd="0" destOrd="0" presId="urn:microsoft.com/office/officeart/2005/8/layout/pList2#1"/>
    <dgm:cxn modelId="{3CD8E471-5AC9-4D78-B454-1063C9759989}" srcId="{78FC2D04-46BF-405A-84D6-FA969DB7741C}" destId="{A9B36DDC-4A71-4DF3-A376-E7B99B6D0074}" srcOrd="1" destOrd="0" parTransId="{CF22E737-A783-493C-8143-58726F8C907B}" sibTransId="{463B9BE2-05E2-4011-AC23-1287B168B168}"/>
    <dgm:cxn modelId="{D9CC7B65-A21F-4B1C-9864-A81A69D9BC25}" type="presOf" srcId="{78FC2D04-46BF-405A-84D6-FA969DB7741C}" destId="{6837B38B-0B00-4FBF-AEDD-5E1F10D86743}" srcOrd="0" destOrd="0" presId="urn:microsoft.com/office/officeart/2005/8/layout/pList2#1"/>
    <dgm:cxn modelId="{A991061B-84E4-435A-BA96-3B59DBF7F4F9}" type="presOf" srcId="{6F12B705-0286-408F-AF93-8C4CD05B4B20}" destId="{BAB90730-2CF9-4FC0-8482-190D1E211D9F}" srcOrd="0" destOrd="0" presId="urn:microsoft.com/office/officeart/2005/8/layout/pList2#1"/>
    <dgm:cxn modelId="{2D6D2DDC-A0C6-48C9-A20B-4493D637E1CB}" type="presOf" srcId="{BDA92470-7ED6-437F-9596-24A17B1913DE}" destId="{36C79305-4E90-42B4-99B5-10C97F83232D}" srcOrd="0" destOrd="0" presId="urn:microsoft.com/office/officeart/2005/8/layout/pList2#1"/>
    <dgm:cxn modelId="{CFC2394E-ED2A-440D-ADE3-3ACB03E39A03}" srcId="{78FC2D04-46BF-405A-84D6-FA969DB7741C}" destId="{BDA92470-7ED6-437F-9596-24A17B1913DE}" srcOrd="0" destOrd="0" parTransId="{499321BC-09AA-49AA-A23A-5364805CC454}" sibTransId="{9C5690B2-0D6D-4194-BC96-CFFEC3F7D019}"/>
    <dgm:cxn modelId="{88FCAF8D-4A20-4B69-ADF5-60880B4AA1B1}" type="presOf" srcId="{463B9BE2-05E2-4011-AC23-1287B168B168}" destId="{C363725B-B095-45FF-82C2-43E6C469621E}" srcOrd="0" destOrd="0" presId="urn:microsoft.com/office/officeart/2005/8/layout/pList2#1"/>
    <dgm:cxn modelId="{43E1CCAD-C9A0-493D-8F3E-28308B42691D}" type="presOf" srcId="{9C5690B2-0D6D-4194-BC96-CFFEC3F7D019}" destId="{42C591BB-4836-43C8-8C4C-9C94BF501BB6}" srcOrd="0" destOrd="0" presId="urn:microsoft.com/office/officeart/2005/8/layout/pList2#1"/>
    <dgm:cxn modelId="{095B4890-E5FA-4C90-8B18-EDA37B12F4C1}" type="presParOf" srcId="{6837B38B-0B00-4FBF-AEDD-5E1F10D86743}" destId="{834610E8-A5D9-4204-9CBE-AE3AF009F690}" srcOrd="0" destOrd="0" presId="urn:microsoft.com/office/officeart/2005/8/layout/pList2#1"/>
    <dgm:cxn modelId="{305C6CED-2454-4804-AA17-638C09437462}" type="presParOf" srcId="{6837B38B-0B00-4FBF-AEDD-5E1F10D86743}" destId="{5FEA96CE-CD1C-42BA-AD42-194C7871DDE6}" srcOrd="1" destOrd="0" presId="urn:microsoft.com/office/officeart/2005/8/layout/pList2#1"/>
    <dgm:cxn modelId="{A57223C2-ECE1-4610-A2A4-9C57799B410F}" type="presParOf" srcId="{5FEA96CE-CD1C-42BA-AD42-194C7871DDE6}" destId="{8B08A546-73D3-4FD7-8E25-64400E606CD7}" srcOrd="0" destOrd="0" presId="urn:microsoft.com/office/officeart/2005/8/layout/pList2#1"/>
    <dgm:cxn modelId="{08D2BB2C-D192-4AE2-B2D6-3DF8DB6CF307}" type="presParOf" srcId="{8B08A546-73D3-4FD7-8E25-64400E606CD7}" destId="{36C79305-4E90-42B4-99B5-10C97F83232D}" srcOrd="0" destOrd="0" presId="urn:microsoft.com/office/officeart/2005/8/layout/pList2#1"/>
    <dgm:cxn modelId="{5F157CA1-C637-4719-BD20-7AB1CAD54858}" type="presParOf" srcId="{8B08A546-73D3-4FD7-8E25-64400E606CD7}" destId="{CB590DD8-B537-4E99-92A4-E1527B11E152}" srcOrd="1" destOrd="0" presId="urn:microsoft.com/office/officeart/2005/8/layout/pList2#1"/>
    <dgm:cxn modelId="{9BE614D6-0C38-4FA5-9A6E-E66FB4BBF209}" type="presParOf" srcId="{8B08A546-73D3-4FD7-8E25-64400E606CD7}" destId="{9E2B90EB-0383-4CBF-8209-E0D5C3EA1B5C}" srcOrd="2" destOrd="0" presId="urn:microsoft.com/office/officeart/2005/8/layout/pList2#1"/>
    <dgm:cxn modelId="{49719F57-74CA-4052-B41E-FF02DB596D02}" type="presParOf" srcId="{5FEA96CE-CD1C-42BA-AD42-194C7871DDE6}" destId="{42C591BB-4836-43C8-8C4C-9C94BF501BB6}" srcOrd="1" destOrd="0" presId="urn:microsoft.com/office/officeart/2005/8/layout/pList2#1"/>
    <dgm:cxn modelId="{7860BDC0-2C1B-4104-92C4-FE5BD5FBF8DE}" type="presParOf" srcId="{5FEA96CE-CD1C-42BA-AD42-194C7871DDE6}" destId="{17043F23-F40A-4529-9EFC-17B9C400D69A}" srcOrd="2" destOrd="0" presId="urn:microsoft.com/office/officeart/2005/8/layout/pList2#1"/>
    <dgm:cxn modelId="{AF2ADEBD-8642-4314-B496-EBFD1F19C7E8}" type="presParOf" srcId="{17043F23-F40A-4529-9EFC-17B9C400D69A}" destId="{ADC5A380-A5E6-43EB-9B66-3865AA57ADDC}" srcOrd="0" destOrd="0" presId="urn:microsoft.com/office/officeart/2005/8/layout/pList2#1"/>
    <dgm:cxn modelId="{D9859746-0D78-4A3F-B01F-DA72085E4121}" type="presParOf" srcId="{17043F23-F40A-4529-9EFC-17B9C400D69A}" destId="{551C674E-1D89-493E-87C4-94555F5DC50E}" srcOrd="1" destOrd="0" presId="urn:microsoft.com/office/officeart/2005/8/layout/pList2#1"/>
    <dgm:cxn modelId="{670D3EA6-529B-4441-B301-4176F671E01C}" type="presParOf" srcId="{17043F23-F40A-4529-9EFC-17B9C400D69A}" destId="{B0986066-6E54-4552-AE39-8CA148FB1383}" srcOrd="2" destOrd="0" presId="urn:microsoft.com/office/officeart/2005/8/layout/pList2#1"/>
    <dgm:cxn modelId="{925F00F6-8C70-443A-90B6-C0F8E8E91B91}" type="presParOf" srcId="{5FEA96CE-CD1C-42BA-AD42-194C7871DDE6}" destId="{C363725B-B095-45FF-82C2-43E6C469621E}" srcOrd="3" destOrd="0" presId="urn:microsoft.com/office/officeart/2005/8/layout/pList2#1"/>
    <dgm:cxn modelId="{EA39E4A9-F3C6-4C01-9661-E1F662D93CD3}" type="presParOf" srcId="{5FEA96CE-CD1C-42BA-AD42-194C7871DDE6}" destId="{7D00ECA5-6677-4E66-8613-601D4D262881}" srcOrd="4" destOrd="0" presId="urn:microsoft.com/office/officeart/2005/8/layout/pList2#1"/>
    <dgm:cxn modelId="{CD114456-3014-4DAF-9519-3CFA7D9A46C1}" type="presParOf" srcId="{7D00ECA5-6677-4E66-8613-601D4D262881}" destId="{4B8C107A-87E0-4E4A-8C26-3E660E465B10}" srcOrd="0" destOrd="0" presId="urn:microsoft.com/office/officeart/2005/8/layout/pList2#1"/>
    <dgm:cxn modelId="{5F172AA6-5AB7-496B-BCD1-EE5F7E0028BA}" type="presParOf" srcId="{7D00ECA5-6677-4E66-8613-601D4D262881}" destId="{ADA58FF6-7377-40F9-ACC0-323E84FAEA33}" srcOrd="1" destOrd="0" presId="urn:microsoft.com/office/officeart/2005/8/layout/pList2#1"/>
    <dgm:cxn modelId="{8B17F001-F131-48C2-908C-DC6FCA711273}" type="presParOf" srcId="{7D00ECA5-6677-4E66-8613-601D4D262881}" destId="{0F3BC974-D8EC-4FBD-8D76-AEA045EAD8B2}" srcOrd="2" destOrd="0" presId="urn:microsoft.com/office/officeart/2005/8/layout/pList2#1"/>
    <dgm:cxn modelId="{02FE8158-1C40-411E-9FB4-0EAE10BEDA93}" type="presParOf" srcId="{5FEA96CE-CD1C-42BA-AD42-194C7871DDE6}" destId="{835A0F8F-3400-497E-BF05-57D40D1BAC9F}" srcOrd="5" destOrd="0" presId="urn:microsoft.com/office/officeart/2005/8/layout/pList2#1"/>
    <dgm:cxn modelId="{16A1F568-FFC5-4C92-AE4D-B8C5E567703B}" type="presParOf" srcId="{5FEA96CE-CD1C-42BA-AD42-194C7871DDE6}" destId="{CCC2CF48-91AB-40BD-8BAF-CAC7B0ADEC4D}" srcOrd="6" destOrd="0" presId="urn:microsoft.com/office/officeart/2005/8/layout/pList2#1"/>
    <dgm:cxn modelId="{F40053AA-BA7A-4845-AA8C-E184BA867DCD}" type="presParOf" srcId="{CCC2CF48-91AB-40BD-8BAF-CAC7B0ADEC4D}" destId="{BAB90730-2CF9-4FC0-8482-190D1E211D9F}" srcOrd="0" destOrd="0" presId="urn:microsoft.com/office/officeart/2005/8/layout/pList2#1"/>
    <dgm:cxn modelId="{011C0379-0EA5-4E6B-8699-74D19F3162A4}" type="presParOf" srcId="{CCC2CF48-91AB-40BD-8BAF-CAC7B0ADEC4D}" destId="{F0507AD0-A517-42E6-9C34-33DCFCAA73D3}" srcOrd="1" destOrd="0" presId="urn:microsoft.com/office/officeart/2005/8/layout/pList2#1"/>
    <dgm:cxn modelId="{1EC461F4-95CB-48BC-BC0F-474C201A2361}" type="presParOf" srcId="{CCC2CF48-91AB-40BD-8BAF-CAC7B0ADEC4D}" destId="{A452379D-FAD0-44C9-8644-DC4061387858}" srcOrd="2" destOrd="0" presId="urn:microsoft.com/office/officeart/2005/8/layout/pList2#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4610E8-A5D9-4204-9CBE-AE3AF009F690}">
      <dsp:nvSpPr>
        <dsp:cNvPr id="0" name=""/>
        <dsp:cNvSpPr/>
      </dsp:nvSpPr>
      <dsp:spPr>
        <a:xfrm>
          <a:off x="0" y="804065"/>
          <a:ext cx="7992888" cy="2073830"/>
        </a:xfrm>
        <a:prstGeom prst="roundRect">
          <a:avLst>
            <a:gd name="adj" fmla="val 10000"/>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2B90EB-0383-4CBF-8209-E0D5C3EA1B5C}">
      <dsp:nvSpPr>
        <dsp:cNvPr id="0" name=""/>
        <dsp:cNvSpPr/>
      </dsp:nvSpPr>
      <dsp:spPr>
        <a:xfrm>
          <a:off x="241987" y="276510"/>
          <a:ext cx="1746258" cy="1520808"/>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C79305-4E90-42B4-99B5-10C97F83232D}">
      <dsp:nvSpPr>
        <dsp:cNvPr id="0" name=""/>
        <dsp:cNvSpPr/>
      </dsp:nvSpPr>
      <dsp:spPr>
        <a:xfrm rot="10800000">
          <a:off x="241987" y="2073830"/>
          <a:ext cx="1746258" cy="2534681"/>
        </a:xfrm>
        <a:prstGeom prst="round2SameRect">
          <a:avLst>
            <a:gd name="adj1" fmla="val 10500"/>
            <a:gd name="adj2" fmla="val 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b="1" kern="1200" dirty="0" smtClean="0">
              <a:latin typeface="Times New Roman" pitchFamily="18" charset="0"/>
              <a:cs typeface="Times New Roman" pitchFamily="18" charset="0"/>
            </a:rPr>
            <a:t>Soft credit lines up to 3 million 600  thousands  AZN were given to 188 women entrepreneurs  in  2012</a:t>
          </a:r>
          <a:endParaRPr lang="ru-RU" sz="1400" kern="1200" dirty="0">
            <a:latin typeface="Times New Roman" pitchFamily="18" charset="0"/>
            <a:cs typeface="Times New Roman" pitchFamily="18" charset="0"/>
          </a:endParaRPr>
        </a:p>
      </dsp:txBody>
      <dsp:txXfrm rot="10800000">
        <a:off x="295690" y="2073830"/>
        <a:ext cx="1638852" cy="2480978"/>
      </dsp:txXfrm>
    </dsp:sp>
    <dsp:sp modelId="{B0986066-6E54-4552-AE39-8CA148FB1383}">
      <dsp:nvSpPr>
        <dsp:cNvPr id="0" name=""/>
        <dsp:cNvSpPr/>
      </dsp:nvSpPr>
      <dsp:spPr>
        <a:xfrm>
          <a:off x="2162872" y="276510"/>
          <a:ext cx="1746258" cy="1520808"/>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C5A380-A5E6-43EB-9B66-3865AA57ADDC}">
      <dsp:nvSpPr>
        <dsp:cNvPr id="0" name=""/>
        <dsp:cNvSpPr/>
      </dsp:nvSpPr>
      <dsp:spPr>
        <a:xfrm rot="10800000">
          <a:off x="2162872" y="2073830"/>
          <a:ext cx="1746258" cy="2534681"/>
        </a:xfrm>
        <a:prstGeom prst="round2SameRect">
          <a:avLst>
            <a:gd name="adj1" fmla="val 10500"/>
            <a:gd name="adj2" fmla="val 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b="1" kern="1200" dirty="0" smtClean="0">
              <a:latin typeface="Times New Roman" pitchFamily="18" charset="0"/>
              <a:cs typeface="Times New Roman" pitchFamily="18" charset="0"/>
            </a:rPr>
            <a:t>Soft credit lines up to 9 million 300 thousands  AZN were given to 430women entrepreneurs in  2013 </a:t>
          </a:r>
          <a:endParaRPr lang="en-US" sz="1400" b="1" kern="1200" dirty="0">
            <a:latin typeface="Times New Roman" pitchFamily="18" charset="0"/>
            <a:cs typeface="Times New Roman" pitchFamily="18" charset="0"/>
          </a:endParaRPr>
        </a:p>
      </dsp:txBody>
      <dsp:txXfrm rot="10800000">
        <a:off x="2216575" y="2073830"/>
        <a:ext cx="1638852" cy="2480978"/>
      </dsp:txXfrm>
    </dsp:sp>
    <dsp:sp modelId="{0F3BC974-D8EC-4FBD-8D76-AEA045EAD8B2}">
      <dsp:nvSpPr>
        <dsp:cNvPr id="0" name=""/>
        <dsp:cNvSpPr/>
      </dsp:nvSpPr>
      <dsp:spPr>
        <a:xfrm>
          <a:off x="4083756" y="276510"/>
          <a:ext cx="1746258" cy="1520808"/>
        </a:xfrm>
        <a:prstGeom prst="roundRect">
          <a:avLst>
            <a:gd name="adj" fmla="val 10000"/>
          </a:avLst>
        </a:prstGeom>
        <a:blipFill rotWithShape="0">
          <a:blip xmlns:r="http://schemas.openxmlformats.org/officeDocument/2006/relationships" r:embed="rId3"/>
          <a:stretch>
            <a:fillRect/>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8C107A-87E0-4E4A-8C26-3E660E465B10}">
      <dsp:nvSpPr>
        <dsp:cNvPr id="0" name=""/>
        <dsp:cNvSpPr/>
      </dsp:nvSpPr>
      <dsp:spPr>
        <a:xfrm rot="10800000">
          <a:off x="4083756" y="2073830"/>
          <a:ext cx="1746258" cy="2534681"/>
        </a:xfrm>
        <a:prstGeom prst="round2SameRect">
          <a:avLst>
            <a:gd name="adj1" fmla="val 10500"/>
            <a:gd name="adj2" fmla="val 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b="1" kern="1200" dirty="0" smtClean="0">
              <a:latin typeface="Times New Roman" pitchFamily="18" charset="0"/>
              <a:cs typeface="Times New Roman" pitchFamily="18" charset="0"/>
            </a:rPr>
            <a:t>Soft credit lines up to 9 million 300 thousands  AZN were given to  703 women  entrepreneurs in  2014</a:t>
          </a:r>
          <a:endParaRPr lang="en-US" sz="1400" b="1" kern="1200" dirty="0">
            <a:latin typeface="Times New Roman" pitchFamily="18" charset="0"/>
            <a:cs typeface="Times New Roman" pitchFamily="18" charset="0"/>
          </a:endParaRPr>
        </a:p>
      </dsp:txBody>
      <dsp:txXfrm rot="10800000">
        <a:off x="4137459" y="2073830"/>
        <a:ext cx="1638852" cy="2480978"/>
      </dsp:txXfrm>
    </dsp:sp>
    <dsp:sp modelId="{A452379D-FAD0-44C9-8644-DC4061387858}">
      <dsp:nvSpPr>
        <dsp:cNvPr id="0" name=""/>
        <dsp:cNvSpPr/>
      </dsp:nvSpPr>
      <dsp:spPr>
        <a:xfrm>
          <a:off x="6004641" y="276510"/>
          <a:ext cx="1746258" cy="1520808"/>
        </a:xfrm>
        <a:prstGeom prst="roundRect">
          <a:avLst>
            <a:gd name="adj" fmla="val 10000"/>
          </a:avLst>
        </a:prstGeom>
        <a:blipFill rotWithShape="0">
          <a:blip xmlns:r="http://schemas.openxmlformats.org/officeDocument/2006/relationships" r:embed="rId4"/>
          <a:stretch>
            <a:fillRect/>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B90730-2CF9-4FC0-8482-190D1E211D9F}">
      <dsp:nvSpPr>
        <dsp:cNvPr id="0" name=""/>
        <dsp:cNvSpPr/>
      </dsp:nvSpPr>
      <dsp:spPr>
        <a:xfrm rot="10800000">
          <a:off x="6004641" y="2073830"/>
          <a:ext cx="1746258" cy="2534681"/>
        </a:xfrm>
        <a:prstGeom prst="round2SameRect">
          <a:avLst>
            <a:gd name="adj1" fmla="val 10500"/>
            <a:gd name="adj2" fmla="val 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lvl="0" algn="ctr" defTabSz="622300">
            <a:lnSpc>
              <a:spcPct val="90000"/>
            </a:lnSpc>
            <a:spcBef>
              <a:spcPct val="0"/>
            </a:spcBef>
            <a:spcAft>
              <a:spcPct val="35000"/>
            </a:spcAft>
          </a:pPr>
          <a:r>
            <a:rPr lang="en-US" sz="1400" b="1" kern="1200" dirty="0" smtClean="0">
              <a:latin typeface="Times New Roman" pitchFamily="18" charset="0"/>
              <a:cs typeface="Times New Roman" pitchFamily="18" charset="0"/>
            </a:rPr>
            <a:t>Soft credit lines up to 22,1 million</a:t>
          </a:r>
          <a:r>
            <a:rPr lang="az-Latn-AZ" sz="1400" b="1" kern="1200" dirty="0" smtClean="0">
              <a:latin typeface="Times New Roman" pitchFamily="18" charset="0"/>
              <a:cs typeface="Times New Roman" pitchFamily="18" charset="0"/>
            </a:rPr>
            <a:t> </a:t>
          </a:r>
          <a:r>
            <a:rPr lang="en-US" sz="1400" b="1" kern="1200" dirty="0" smtClean="0">
              <a:latin typeface="Times New Roman" pitchFamily="18" charset="0"/>
              <a:cs typeface="Times New Roman" pitchFamily="18" charset="0"/>
            </a:rPr>
            <a:t>AZN were given to  762 women  entrepreneurs in  2015</a:t>
          </a:r>
          <a:endParaRPr lang="ru-RU" sz="1400" kern="1200" dirty="0">
            <a:latin typeface="Times New Roman" pitchFamily="18" charset="0"/>
            <a:cs typeface="Times New Roman" pitchFamily="18" charset="0"/>
          </a:endParaRPr>
        </a:p>
      </dsp:txBody>
      <dsp:txXfrm rot="10800000">
        <a:off x="6058344" y="2073830"/>
        <a:ext cx="1638852" cy="2480978"/>
      </dsp:txXfrm>
    </dsp:sp>
  </dsp:spTree>
</dsp:drawing>
</file>

<file path=ppt/diagrams/layout1.xml><?xml version="1.0" encoding="utf-8"?>
<dgm:layoutDef xmlns:dgm="http://schemas.openxmlformats.org/drawingml/2006/diagram" xmlns:a="http://schemas.openxmlformats.org/drawingml/2006/main" uniqueId="urn:microsoft.com/office/officeart/2005/8/layout/pList2#1">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7B896E-E229-4477-ACA0-956BE8D0D288}" type="datetimeFigureOut">
              <a:rPr lang="ru-RU" smtClean="0"/>
              <a:pPr/>
              <a:t>08.12.2017</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0CC37F-423C-4956-B0CA-18548718C57F}" type="slidenum">
              <a:rPr lang="ru-RU" smtClean="0"/>
              <a:pPr/>
              <a:t>‹#›</a:t>
            </a:fld>
            <a:endParaRPr lang="ru-RU"/>
          </a:p>
        </p:txBody>
      </p:sp>
    </p:spTree>
    <p:extLst>
      <p:ext uri="{BB962C8B-B14F-4D97-AF65-F5344CB8AC3E}">
        <p14:creationId xmlns:p14="http://schemas.microsoft.com/office/powerpoint/2010/main" xmlns="" val="3059566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00CC37F-423C-4956-B0CA-18548718C57F}" type="slidenum">
              <a:rPr lang="ru-RU" smtClean="0"/>
              <a:pPr/>
              <a:t>1</a:t>
            </a:fld>
            <a:endParaRPr lang="ru-RU"/>
          </a:p>
        </p:txBody>
      </p:sp>
    </p:spTree>
    <p:extLst>
      <p:ext uri="{BB962C8B-B14F-4D97-AF65-F5344CB8AC3E}">
        <p14:creationId xmlns:p14="http://schemas.microsoft.com/office/powerpoint/2010/main" xmlns="" val="2001370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CC89AC0-76DB-4BDE-A32B-E85929B392A0}" type="slidenum">
              <a:rPr lang="ru-RU" smtClean="0"/>
              <a:pPr/>
              <a:t>9</a:t>
            </a:fld>
            <a:endParaRPr lang="ru-RU"/>
          </a:p>
        </p:txBody>
      </p:sp>
    </p:spTree>
    <p:extLst>
      <p:ext uri="{BB962C8B-B14F-4D97-AF65-F5344CB8AC3E}">
        <p14:creationId xmlns:p14="http://schemas.microsoft.com/office/powerpoint/2010/main" xmlns="" val="3801823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Образ слайда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8131"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smtClean="0"/>
          </a:p>
        </p:txBody>
      </p:sp>
      <p:sp>
        <p:nvSpPr>
          <p:cNvPr id="48132"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DDFA77B-83FB-4227-93D3-31436F65985D}" type="slidenum">
              <a:rPr lang="ru-RU" smtClean="0"/>
              <a:pPr/>
              <a:t>13</a:t>
            </a:fld>
            <a:endParaRPr lang="ru-R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30"/>
            <a:ext cx="7772400" cy="1102519"/>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753D24AD-86CE-47EF-A0B7-48269A9390AD}" type="datetimeFigureOut">
              <a:rPr lang="ru-RU" smtClean="0"/>
              <a:pPr/>
              <a:t>08.12.2017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CA61CE8-CC41-4902-8187-D7BF0181DA3B}"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53D24AD-86CE-47EF-A0B7-48269A9390AD}" type="datetimeFigureOut">
              <a:rPr lang="ru-RU" smtClean="0"/>
              <a:pPr/>
              <a:t>08.12.2017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CA61CE8-CC41-4902-8187-D7BF0181DA3B}"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154783"/>
            <a:ext cx="2057400" cy="329088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154783"/>
            <a:ext cx="6019800" cy="329088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53D24AD-86CE-47EF-A0B7-48269A9390AD}" type="datetimeFigureOut">
              <a:rPr lang="ru-RU" smtClean="0"/>
              <a:pPr/>
              <a:t>08.12.2017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CA61CE8-CC41-4902-8187-D7BF0181DA3B}"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53D24AD-86CE-47EF-A0B7-48269A9390AD}" type="datetimeFigureOut">
              <a:rPr lang="ru-RU" smtClean="0"/>
              <a:pPr/>
              <a:t>08.12.2017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CA61CE8-CC41-4902-8187-D7BF0181DA3B}"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53D24AD-86CE-47EF-A0B7-48269A9390AD}" type="datetimeFigureOut">
              <a:rPr lang="ru-RU" smtClean="0"/>
              <a:pPr/>
              <a:t>08.12.2017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CA61CE8-CC41-4902-8187-D7BF0181DA3B}"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753D24AD-86CE-47EF-A0B7-48269A9390AD}" type="datetimeFigureOut">
              <a:rPr lang="ru-RU" smtClean="0"/>
              <a:pPr/>
              <a:t>08.12.2017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CA61CE8-CC41-4902-8187-D7BF0181DA3B}"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8"/>
            <a:ext cx="8229600" cy="85725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53D24AD-86CE-47EF-A0B7-48269A9390AD}" type="datetimeFigureOut">
              <a:rPr lang="ru-RU" smtClean="0"/>
              <a:pPr/>
              <a:t>08.12.2017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CA61CE8-CC41-4902-8187-D7BF0181DA3B}"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53D24AD-86CE-47EF-A0B7-48269A9390AD}" type="datetimeFigureOut">
              <a:rPr lang="ru-RU" smtClean="0"/>
              <a:pPr/>
              <a:t>08.12.2017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CA61CE8-CC41-4902-8187-D7BF0181DA3B}"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53D24AD-86CE-47EF-A0B7-48269A9390AD}" type="datetimeFigureOut">
              <a:rPr lang="ru-RU" smtClean="0"/>
              <a:pPr/>
              <a:t>08.12.2017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1CA61CE8-CC41-4902-8187-D7BF0181DA3B}"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12" y="204787"/>
            <a:ext cx="3008313" cy="871538"/>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12"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53D24AD-86CE-47EF-A0B7-48269A9390AD}" type="datetimeFigureOut">
              <a:rPr lang="ru-RU" smtClean="0"/>
              <a:pPr/>
              <a:t>08.12.2017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CA61CE8-CC41-4902-8187-D7BF0181DA3B}"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1"/>
            <a:ext cx="5486400" cy="425054"/>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402551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53D24AD-86CE-47EF-A0B7-48269A9390AD}" type="datetimeFigureOut">
              <a:rPr lang="ru-RU" smtClean="0"/>
              <a:pPr/>
              <a:t>08.12.2017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CA61CE8-CC41-4902-8187-D7BF0181DA3B}"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EF4FC"/>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53D24AD-86CE-47EF-A0B7-48269A9390AD}" type="datetimeFigureOut">
              <a:rPr lang="ru-RU" smtClean="0"/>
              <a:pPr/>
              <a:t>08.12.2017</a:t>
            </a:fld>
            <a:endParaRPr lang="ru-RU"/>
          </a:p>
        </p:txBody>
      </p:sp>
      <p:sp>
        <p:nvSpPr>
          <p:cNvPr id="5" name="Нижний колонтитул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CA61CE8-CC41-4902-8187-D7BF0181DA3B}"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_____Microsoft_Office_Excel_97-20031.xls"/><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oleObject" Target="../embeddings/_____Microsoft_Office_Excel_97-20032.xls"/><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43174" y="1500179"/>
            <a:ext cx="6286544" cy="2326791"/>
          </a:xfrm>
          <a:prstGeom prst="rect">
            <a:avLst/>
          </a:prstGeom>
        </p:spPr>
        <p:txBody>
          <a:bodyPr wrap="square">
            <a:spAutoFit/>
          </a:bodyPr>
          <a:lstStyle/>
          <a:p>
            <a:pPr algn="r">
              <a:defRPr/>
            </a:pPr>
            <a:r>
              <a:rPr lang="az-Latn-AZ" b="1" i="1" dirty="0" smtClean="0">
                <a:latin typeface="Times New Roman" pitchFamily="18" charset="0"/>
                <a:cs typeface="Times New Roman" pitchFamily="18" charset="0"/>
              </a:rPr>
              <a:t/>
            </a:r>
            <a:br>
              <a:rPr lang="az-Latn-AZ" b="1" i="1" dirty="0" smtClean="0">
                <a:latin typeface="Times New Roman" pitchFamily="18" charset="0"/>
                <a:cs typeface="Times New Roman" pitchFamily="18" charset="0"/>
              </a:rPr>
            </a:br>
            <a:endParaRPr lang="az-Latn-AZ" b="1" i="1" dirty="0" smtClean="0">
              <a:latin typeface="Times New Roman" pitchFamily="18" charset="0"/>
              <a:cs typeface="Times New Roman" pitchFamily="18" charset="0"/>
            </a:endParaRPr>
          </a:p>
          <a:p>
            <a:pPr marL="342900" indent="-342900" algn="r" eaLnBrk="0" hangingPunct="0">
              <a:spcBef>
                <a:spcPct val="20000"/>
              </a:spcBef>
              <a:defRPr/>
            </a:pPr>
            <a:r>
              <a:rPr lang="en-US" b="1" i="1" dirty="0" smtClean="0">
                <a:latin typeface="Times New Roman" pitchFamily="18" charset="0"/>
                <a:cs typeface="Times New Roman" pitchFamily="18" charset="0"/>
              </a:rPr>
              <a:t>Mrs. </a:t>
            </a:r>
            <a:r>
              <a:rPr lang="en-US" b="1" i="1" dirty="0" err="1" smtClean="0">
                <a:latin typeface="Times New Roman" pitchFamily="18" charset="0"/>
                <a:cs typeface="Times New Roman" pitchFamily="18" charset="0"/>
              </a:rPr>
              <a:t>Hijran</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Huseynova</a:t>
            </a:r>
            <a:endParaRPr lang="en-US" b="1" i="1" dirty="0" smtClean="0">
              <a:latin typeface="Times New Roman" pitchFamily="18" charset="0"/>
              <a:cs typeface="Times New Roman" pitchFamily="18" charset="0"/>
            </a:endParaRPr>
          </a:p>
          <a:p>
            <a:pPr marL="342900" indent="-342900" algn="r" eaLnBrk="0" hangingPunct="0">
              <a:spcBef>
                <a:spcPct val="20000"/>
              </a:spcBef>
              <a:defRPr/>
            </a:pPr>
            <a:r>
              <a:rPr lang="en-US" b="1" i="1" dirty="0" smtClean="0">
                <a:latin typeface="Times New Roman" pitchFamily="18" charset="0"/>
                <a:cs typeface="Times New Roman" pitchFamily="18" charset="0"/>
              </a:rPr>
              <a:t>  Chairperson of the State Committee for Family, Women and Children Affairs of the Republic of Azerbaijan</a:t>
            </a:r>
            <a:r>
              <a:rPr lang="az-Latn-AZ" b="1" i="1" dirty="0" smtClean="0">
                <a:latin typeface="Times New Roman" pitchFamily="18" charset="0"/>
                <a:cs typeface="Times New Roman" pitchFamily="18" charset="0"/>
              </a:rPr>
              <a:t> </a:t>
            </a:r>
            <a:endParaRPr lang="ru-RU" b="1" i="1" dirty="0" smtClean="0">
              <a:latin typeface="Times New Roman" pitchFamily="18" charset="0"/>
              <a:cs typeface="Times New Roman" pitchFamily="18" charset="0"/>
            </a:endParaRPr>
          </a:p>
          <a:p>
            <a:pPr algn="r">
              <a:defRPr/>
            </a:pPr>
            <a:endParaRPr lang="az-Latn-AZ" sz="2400" b="1" i="1" dirty="0" smtClean="0">
              <a:solidFill>
                <a:schemeClr val="tx2">
                  <a:lumMod val="50000"/>
                </a:schemeClr>
              </a:solidFill>
              <a:effectLst>
                <a:outerShdw blurRad="38100" dist="38100" dir="2700000" algn="tl">
                  <a:srgbClr val="000000">
                    <a:alpha val="43137"/>
                  </a:srgbClr>
                </a:outerShdw>
              </a:effectLst>
              <a:latin typeface="Arial" pitchFamily="34" charset="0"/>
              <a:cs typeface="Arial" pitchFamily="34" charset="0"/>
            </a:endParaRPr>
          </a:p>
          <a:p>
            <a:pPr>
              <a:defRPr/>
            </a:pPr>
            <a:r>
              <a:rPr lang="az-Latn-AZ" sz="2400" b="1" i="1" dirty="0" smtClean="0">
                <a:solidFill>
                  <a:schemeClr val="tx2">
                    <a:lumMod val="50000"/>
                  </a:schemeClr>
                </a:solidFill>
                <a:effectLst>
                  <a:outerShdw blurRad="38100" dist="38100" dir="2700000" algn="tl">
                    <a:srgbClr val="000000">
                      <a:alpha val="43137"/>
                    </a:srgbClr>
                  </a:outerShdw>
                </a:effectLst>
                <a:latin typeface="Arial" pitchFamily="34" charset="0"/>
                <a:cs typeface="Arial" pitchFamily="34" charset="0"/>
              </a:rPr>
              <a:t>                           </a:t>
            </a:r>
            <a:r>
              <a:rPr lang="az-Latn-AZ" b="1" i="1" dirty="0" smtClean="0">
                <a:latin typeface="Times New Roman" pitchFamily="18" charset="0"/>
                <a:cs typeface="Times New Roman" pitchFamily="18" charset="0"/>
              </a:rPr>
              <a:t>Bak</a:t>
            </a:r>
            <a:r>
              <a:rPr lang="en-US" b="1" i="1" dirty="0" smtClean="0">
                <a:latin typeface="Times New Roman" pitchFamily="18" charset="0"/>
                <a:cs typeface="Times New Roman" pitchFamily="18" charset="0"/>
              </a:rPr>
              <a:t>u</a:t>
            </a:r>
            <a:r>
              <a:rPr lang="az-Latn-AZ" b="1" i="1" dirty="0" smtClean="0">
                <a:latin typeface="Times New Roman" pitchFamily="18" charset="0"/>
                <a:cs typeface="Times New Roman" pitchFamily="18" charset="0"/>
              </a:rPr>
              <a:t>, 5 </a:t>
            </a:r>
            <a:r>
              <a:rPr lang="en-US" b="1" i="1" dirty="0">
                <a:latin typeface="Times New Roman" pitchFamily="18" charset="0"/>
                <a:cs typeface="Times New Roman" pitchFamily="18" charset="0"/>
              </a:rPr>
              <a:t>D</a:t>
            </a:r>
            <a:r>
              <a:rPr lang="en-US" b="1" i="1" dirty="0" smtClean="0">
                <a:latin typeface="Times New Roman" pitchFamily="18" charset="0"/>
                <a:cs typeface="Times New Roman" pitchFamily="18" charset="0"/>
              </a:rPr>
              <a:t>ecember </a:t>
            </a:r>
            <a:r>
              <a:rPr lang="az-Latn-AZ" b="1" i="1" dirty="0" smtClean="0">
                <a:latin typeface="Times New Roman" pitchFamily="18" charset="0"/>
                <a:cs typeface="Times New Roman" pitchFamily="18" charset="0"/>
              </a:rPr>
              <a:t> 2017</a:t>
            </a:r>
            <a:endParaRPr lang="ru-RU" b="1" i="1" dirty="0">
              <a:latin typeface="Times New Roman" pitchFamily="18" charset="0"/>
              <a:cs typeface="Times New Roman" pitchFamily="18" charset="0"/>
            </a:endParaRPr>
          </a:p>
        </p:txBody>
      </p:sp>
      <p:pic>
        <p:nvPicPr>
          <p:cNvPr id="4" name="Picture 2" descr="K:\AQUPDK Logo.jpg"/>
          <p:cNvPicPr>
            <a:picLocks noChangeAspect="1" noChangeArrowheads="1"/>
          </p:cNvPicPr>
          <p:nvPr/>
        </p:nvPicPr>
        <p:blipFill>
          <a:blip r:embed="rId3" cstate="print"/>
          <a:srcRect/>
          <a:stretch>
            <a:fillRect/>
          </a:stretch>
        </p:blipFill>
        <p:spPr bwMode="auto">
          <a:xfrm>
            <a:off x="357158" y="357173"/>
            <a:ext cx="2398812" cy="2071701"/>
          </a:xfrm>
          <a:prstGeom prst="ellipse">
            <a:avLst/>
          </a:prstGeom>
          <a:ln w="190500" cap="rnd">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67498"/>
            <a:ext cx="8712968" cy="707886"/>
          </a:xfrm>
          <a:prstGeom prst="rect">
            <a:avLst/>
          </a:prstGeom>
        </p:spPr>
        <p:txBody>
          <a:bodyPr wrap="square">
            <a:spAutoFit/>
          </a:bodyPr>
          <a:lstStyle/>
          <a:p>
            <a:pPr>
              <a:defRPr/>
            </a:pPr>
            <a:r>
              <a:rPr lang="en-US" sz="2000" b="1" dirty="0" smtClean="0">
                <a:latin typeface="Times New Roman" pitchFamily="18" charset="0"/>
                <a:cs typeface="Times New Roman" pitchFamily="18" charset="0"/>
              </a:rPr>
              <a:t>Azerbaijan </a:t>
            </a:r>
            <a:r>
              <a:rPr lang="en-US" sz="2000" b="1" dirty="0">
                <a:latin typeface="Times New Roman" pitchFamily="18" charset="0"/>
                <a:cs typeface="Times New Roman" pitchFamily="18" charset="0"/>
              </a:rPr>
              <a:t>2020: A Look in to the Future </a:t>
            </a:r>
            <a:r>
              <a:rPr lang="az-Latn-AZ" sz="2000" b="1" dirty="0" smtClean="0">
                <a:latin typeface="Times New Roman" pitchFamily="18" charset="0"/>
                <a:cs typeface="Times New Roman" pitchFamily="18" charset="0"/>
              </a:rPr>
              <a:t> and </a:t>
            </a:r>
            <a:r>
              <a:rPr lang="en-US" sz="2000" b="1" dirty="0" smtClean="0">
                <a:latin typeface="Times New Roman" pitchFamily="18" charset="0"/>
                <a:cs typeface="Times New Roman" pitchFamily="18" charset="0"/>
              </a:rPr>
              <a:t>Sustainable </a:t>
            </a:r>
            <a:r>
              <a:rPr lang="en-US" sz="2000" b="1" dirty="0">
                <a:latin typeface="Times New Roman" pitchFamily="18" charset="0"/>
                <a:cs typeface="Times New Roman" pitchFamily="18" charset="0"/>
              </a:rPr>
              <a:t>Development Goals for 2016-2030</a:t>
            </a:r>
            <a:r>
              <a:rPr lang="az-Latn-AZ" sz="2000" b="1" dirty="0" smtClean="0">
                <a:latin typeface="Times New Roman" pitchFamily="18" charset="0"/>
                <a:cs typeface="Times New Roman" pitchFamily="18" charset="0"/>
              </a:rPr>
              <a:t> </a:t>
            </a:r>
            <a:endParaRPr lang="ru-RU" sz="2000" b="1" dirty="0">
              <a:latin typeface="Times New Roman" pitchFamily="18" charset="0"/>
              <a:cs typeface="Times New Roman" pitchFamily="18" charset="0"/>
            </a:endParaRPr>
          </a:p>
        </p:txBody>
      </p:sp>
      <p:sp>
        <p:nvSpPr>
          <p:cNvPr id="3" name="Прямоугольник 2"/>
          <p:cNvSpPr/>
          <p:nvPr/>
        </p:nvSpPr>
        <p:spPr>
          <a:xfrm>
            <a:off x="3275856" y="1419622"/>
            <a:ext cx="5688632" cy="3847207"/>
          </a:xfrm>
          <a:prstGeom prst="rect">
            <a:avLst/>
          </a:prstGeom>
        </p:spPr>
        <p:txBody>
          <a:bodyPr wrap="square">
            <a:spAutoFit/>
          </a:bodyPr>
          <a:lstStyle/>
          <a:p>
            <a:pPr>
              <a:defRPr/>
            </a:pPr>
            <a:r>
              <a:rPr lang="en-US" sz="1600" dirty="0">
                <a:latin typeface="Times New Roman" pitchFamily="18" charset="0"/>
                <a:cs typeface="Times New Roman" pitchFamily="18" charset="0"/>
              </a:rPr>
              <a:t>E</a:t>
            </a:r>
            <a:r>
              <a:rPr lang="en-US" sz="1600" dirty="0" smtClean="0">
                <a:latin typeface="Times New Roman" pitchFamily="18" charset="0"/>
                <a:cs typeface="Times New Roman" pitchFamily="18" charset="0"/>
              </a:rPr>
              <a:t>nsures </a:t>
            </a:r>
            <a:r>
              <a:rPr lang="en-US" sz="1600" dirty="0">
                <a:latin typeface="Times New Roman" pitchFamily="18" charset="0"/>
                <a:cs typeface="Times New Roman" pitchFamily="18" charset="0"/>
              </a:rPr>
              <a:t>effective state governance, rule of law and complete exercise of all human rights and freedoms, and reaches a development stage characterized with an active status of civil society in the country's public life: </a:t>
            </a:r>
          </a:p>
          <a:p>
            <a:pPr marL="285750" indent="-285750">
              <a:buFont typeface="Wingdings" pitchFamily="2" charset="2"/>
              <a:buChar char="ü"/>
              <a:defRPr/>
            </a:pPr>
            <a:r>
              <a:rPr lang="en-US" sz="1600" dirty="0">
                <a:latin typeface="Times New Roman" pitchFamily="18" charset="0"/>
                <a:cs typeface="Times New Roman" pitchFamily="18" charset="0"/>
              </a:rPr>
              <a:t>The improvement of legislation and strengthening of institutional potential </a:t>
            </a:r>
          </a:p>
          <a:p>
            <a:pPr marL="285750" indent="-285750">
              <a:buFont typeface="Wingdings" pitchFamily="2" charset="2"/>
              <a:buChar char="ü"/>
              <a:defRPr/>
            </a:pPr>
            <a:r>
              <a:rPr lang="en-US" sz="1600" dirty="0">
                <a:latin typeface="Times New Roman" pitchFamily="18" charset="0"/>
                <a:cs typeface="Times New Roman" pitchFamily="18" charset="0"/>
              </a:rPr>
              <a:t>The improvement of the economic structure and the development of the non-oil sector</a:t>
            </a:r>
          </a:p>
          <a:p>
            <a:pPr marL="285750" indent="-285750">
              <a:buFont typeface="Wingdings" pitchFamily="2" charset="2"/>
              <a:buChar char="ü"/>
              <a:defRPr/>
            </a:pPr>
            <a:r>
              <a:rPr lang="en-US" sz="1600" dirty="0">
                <a:latin typeface="Times New Roman" pitchFamily="18" charset="0"/>
                <a:cs typeface="Times New Roman" pitchFamily="18" charset="0"/>
              </a:rPr>
              <a:t>The provision of gender equality and the development of family: </a:t>
            </a:r>
            <a:endParaRPr lang="az-Latn-AZ" sz="1600" dirty="0" smtClean="0">
              <a:latin typeface="Times New Roman" pitchFamily="18" charset="0"/>
              <a:cs typeface="Times New Roman" pitchFamily="18" charset="0"/>
            </a:endParaRPr>
          </a:p>
          <a:p>
            <a:pPr marL="285750" indent="-285750">
              <a:buFont typeface="Wingdings" pitchFamily="2" charset="2"/>
              <a:buChar char="ü"/>
              <a:defRPr/>
            </a:pPr>
            <a:r>
              <a:rPr lang="en-US" sz="1600" dirty="0" smtClean="0">
                <a:latin typeface="Times New Roman" pitchFamily="18" charset="0"/>
                <a:cs typeface="Times New Roman" pitchFamily="18" charset="0"/>
              </a:rPr>
              <a:t>The </a:t>
            </a:r>
            <a:r>
              <a:rPr lang="en-US" sz="1600" dirty="0">
                <a:latin typeface="Times New Roman" pitchFamily="18" charset="0"/>
                <a:cs typeface="Times New Roman" pitchFamily="18" charset="0"/>
              </a:rPr>
              <a:t>formation of a modern education system </a:t>
            </a:r>
          </a:p>
          <a:p>
            <a:pPr marL="285750" indent="-285750">
              <a:buFont typeface="Wingdings" pitchFamily="2" charset="2"/>
              <a:buChar char="ü"/>
              <a:defRPr/>
            </a:pPr>
            <a:r>
              <a:rPr lang="en-US" sz="1600" dirty="0">
                <a:latin typeface="Times New Roman" pitchFamily="18" charset="0"/>
                <a:cs typeface="Times New Roman" pitchFamily="18" charset="0"/>
              </a:rPr>
              <a:t>The improvement of the social security system </a:t>
            </a:r>
          </a:p>
          <a:p>
            <a:pPr marL="285750" indent="-285750">
              <a:buFont typeface="Wingdings" pitchFamily="2" charset="2"/>
              <a:buChar char="ü"/>
              <a:defRPr/>
            </a:pPr>
            <a:r>
              <a:rPr lang="en-US" sz="1600" dirty="0">
                <a:latin typeface="Times New Roman" pitchFamily="18" charset="0"/>
                <a:cs typeface="Times New Roman" pitchFamily="18" charset="0"/>
              </a:rPr>
              <a:t>The development of youth potential</a:t>
            </a:r>
            <a:endParaRPr lang="ru-RU" sz="1600" dirty="0">
              <a:latin typeface="Times New Roman" pitchFamily="18" charset="0"/>
              <a:cs typeface="Times New Roman" pitchFamily="18" charset="0"/>
            </a:endParaRPr>
          </a:p>
          <a:p>
            <a:pPr>
              <a:defRPr/>
            </a:pPr>
            <a:endParaRPr lang="en-US" dirty="0">
              <a:latin typeface="Times New Roman" pitchFamily="18" charset="0"/>
              <a:cs typeface="Times New Roman" pitchFamily="18" charset="0"/>
            </a:endParaRPr>
          </a:p>
          <a:p>
            <a:pPr>
              <a:defRPr/>
            </a:pPr>
            <a:endParaRPr lang="ru-RU" dirty="0">
              <a:latin typeface="Times New Roman" pitchFamily="18" charset="0"/>
              <a:cs typeface="Times New Roman" pitchFamily="18" charset="0"/>
            </a:endParaRPr>
          </a:p>
        </p:txBody>
      </p:sp>
      <p:pic>
        <p:nvPicPr>
          <p:cNvPr id="5" name="Picture 3" descr="C:\Users\User\Desktop\thumb325_20121204013724959.jpg"/>
          <p:cNvPicPr>
            <a:picLocks noChangeAspect="1" noChangeArrowheads="1"/>
          </p:cNvPicPr>
          <p:nvPr/>
        </p:nvPicPr>
        <p:blipFill>
          <a:blip r:embed="rId2" cstate="print"/>
          <a:srcRect l="4785"/>
          <a:stretch>
            <a:fillRect/>
          </a:stretch>
        </p:blipFill>
        <p:spPr bwMode="auto">
          <a:xfrm>
            <a:off x="275460" y="1491630"/>
            <a:ext cx="3000396" cy="3007500"/>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699" y="1221695"/>
            <a:ext cx="4392489" cy="1846659"/>
          </a:xfrm>
          <a:prstGeom prst="rect">
            <a:avLst/>
          </a:prstGeom>
        </p:spPr>
        <p:txBody>
          <a:bodyPr wrap="square">
            <a:spAutoFit/>
          </a:bodyPr>
          <a:lstStyle/>
          <a:p>
            <a:pPr>
              <a:defRPr/>
            </a:pPr>
            <a:endParaRPr lang="en-US" b="1" dirty="0"/>
          </a:p>
          <a:p>
            <a:pPr algn="ctr">
              <a:defRPr/>
            </a:pPr>
            <a:r>
              <a:rPr lang="en-US" sz="1600" b="1" dirty="0">
                <a:latin typeface="Times New Roman" pitchFamily="18" charset="0"/>
                <a:cs typeface="Times New Roman" pitchFamily="18" charset="0"/>
              </a:rPr>
              <a:t> </a:t>
            </a:r>
            <a:r>
              <a:rPr lang="en-US" sz="1600" dirty="0">
                <a:latin typeface="Times New Roman" pitchFamily="18" charset="0"/>
                <a:cs typeface="Times New Roman" pitchFamily="18" charset="0"/>
              </a:rPr>
              <a:t>The key objective of the approved document is</a:t>
            </a:r>
          </a:p>
          <a:p>
            <a:pPr>
              <a:defRPr/>
            </a:pPr>
            <a:endParaRPr lang="en-US" sz="1600" dirty="0">
              <a:latin typeface="Times New Roman" pitchFamily="18" charset="0"/>
              <a:cs typeface="Times New Roman" pitchFamily="18" charset="0"/>
            </a:endParaRPr>
          </a:p>
          <a:p>
            <a:pPr marL="285750" indent="-285750">
              <a:buFont typeface="Wingdings" pitchFamily="2" charset="2"/>
              <a:buChar char="ü"/>
              <a:defRPr/>
            </a:pPr>
            <a:r>
              <a:rPr lang="en-US" sz="1600" dirty="0">
                <a:latin typeface="Times New Roman" pitchFamily="18" charset="0"/>
                <a:cs typeface="Times New Roman" pitchFamily="18" charset="0"/>
              </a:rPr>
              <a:t>to decrease the dependence on resources </a:t>
            </a:r>
          </a:p>
          <a:p>
            <a:pPr marL="285750" indent="-285750">
              <a:buFont typeface="Wingdings" pitchFamily="2" charset="2"/>
              <a:buChar char="ü"/>
              <a:defRPr/>
            </a:pPr>
            <a:r>
              <a:rPr lang="en-US" sz="1600" dirty="0">
                <a:latin typeface="Times New Roman" pitchFamily="18" charset="0"/>
                <a:cs typeface="Times New Roman" pitchFamily="18" charset="0"/>
              </a:rPr>
              <a:t>to overcome the potential risks, through the sustainable and competitive development of non-oil sector in Azerbaijan</a:t>
            </a:r>
            <a:endParaRPr lang="ru-RU" sz="1600" dirty="0">
              <a:latin typeface="Times New Roman" pitchFamily="18" charset="0"/>
              <a:cs typeface="Times New Roman" pitchFamily="18" charset="0"/>
            </a:endParaRPr>
          </a:p>
        </p:txBody>
      </p:sp>
      <p:sp>
        <p:nvSpPr>
          <p:cNvPr id="35843" name="Прямоугольник 2"/>
          <p:cNvSpPr>
            <a:spLocks noChangeArrowheads="1"/>
          </p:cNvSpPr>
          <p:nvPr/>
        </p:nvSpPr>
        <p:spPr bwMode="auto">
          <a:xfrm>
            <a:off x="187972" y="323721"/>
            <a:ext cx="8460432" cy="707886"/>
          </a:xfrm>
          <a:prstGeom prst="rect">
            <a:avLst/>
          </a:prstGeom>
          <a:noFill/>
          <a:ln w="9525">
            <a:noFill/>
            <a:miter lim="800000"/>
            <a:headEnd/>
            <a:tailEnd/>
          </a:ln>
        </p:spPr>
        <p:txBody>
          <a:bodyPr wrap="square">
            <a:spAutoFit/>
          </a:bodyPr>
          <a:lstStyle/>
          <a:p>
            <a:pPr algn="just"/>
            <a:r>
              <a:rPr lang="en-US" sz="2000" b="1" dirty="0" smtClean="0">
                <a:solidFill>
                  <a:srgbClr val="000000"/>
                </a:solidFill>
                <a:latin typeface="Times New Roman" pitchFamily="18" charset="0"/>
                <a:cs typeface="Times New Roman" pitchFamily="18" charset="0"/>
              </a:rPr>
              <a:t>Presidential </a:t>
            </a:r>
            <a:r>
              <a:rPr lang="en-US" sz="2000" b="1" dirty="0">
                <a:solidFill>
                  <a:srgbClr val="000000"/>
                </a:solidFill>
                <a:latin typeface="Times New Roman" pitchFamily="18" charset="0"/>
                <a:cs typeface="Times New Roman" pitchFamily="18" charset="0"/>
              </a:rPr>
              <a:t>decree on Strategic Road Maps on the national economy and main sectors of the economy</a:t>
            </a:r>
          </a:p>
        </p:txBody>
      </p:sp>
      <p:pic>
        <p:nvPicPr>
          <p:cNvPr id="35844" name="Picture 4" descr="C:\Users\Nargiz_Beynelxalq\Desktop\F05A16D6-4F20-4E28-9F4E-EFFB6CC935BD_w1023_r1_s.jpg"/>
          <p:cNvPicPr>
            <a:picLocks noChangeAspect="1" noChangeArrowheads="1"/>
          </p:cNvPicPr>
          <p:nvPr/>
        </p:nvPicPr>
        <p:blipFill>
          <a:blip r:embed="rId2" cstate="print"/>
          <a:srcRect/>
          <a:stretch>
            <a:fillRect/>
          </a:stretch>
        </p:blipFill>
        <p:spPr bwMode="auto">
          <a:xfrm>
            <a:off x="4905079" y="1779662"/>
            <a:ext cx="3743325" cy="20882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7188" y="214312"/>
            <a:ext cx="8072464" cy="1846659"/>
          </a:xfrm>
          <a:prstGeom prst="rect">
            <a:avLst/>
          </a:prstGeom>
        </p:spPr>
        <p:txBody>
          <a:bodyPr wrap="square">
            <a:spAutoFit/>
          </a:bodyPr>
          <a:lstStyle/>
          <a:p>
            <a:pPr algn="ctr">
              <a:defRPr/>
            </a:pPr>
            <a:r>
              <a:rPr lang="en-US" sz="2400" b="1" dirty="0">
                <a:latin typeface="Times New Roman" pitchFamily="18" charset="0"/>
                <a:cs typeface="Times New Roman" pitchFamily="18" charset="0"/>
              </a:rPr>
              <a:t>Congress of Azerbaijan Women as significant events emphasize  the role  of women in Azerbaijan focuses  on increasing role of women in modern societies and other acute problems in the relevant spheres :</a:t>
            </a:r>
            <a:r>
              <a:rPr lang="en-US" dirty="0">
                <a:latin typeface="Times New Roman" pitchFamily="18" charset="0"/>
                <a:cs typeface="Times New Roman" pitchFamily="18" charset="0"/>
              </a:rPr>
              <a:t/>
            </a:r>
            <a:br>
              <a:rPr lang="en-US" dirty="0">
                <a:latin typeface="Times New Roman" pitchFamily="18" charset="0"/>
                <a:cs typeface="Times New Roman" pitchFamily="18" charset="0"/>
              </a:rPr>
            </a:br>
            <a:endParaRPr lang="ru-RU" dirty="0">
              <a:latin typeface="Times New Roman" pitchFamily="18" charset="0"/>
              <a:cs typeface="Times New Roman" pitchFamily="18" charset="0"/>
            </a:endParaRPr>
          </a:p>
        </p:txBody>
      </p:sp>
      <p:sp>
        <p:nvSpPr>
          <p:cNvPr id="15363" name="Прямоугольник 2"/>
          <p:cNvSpPr>
            <a:spLocks noChangeArrowheads="1"/>
          </p:cNvSpPr>
          <p:nvPr/>
        </p:nvSpPr>
        <p:spPr bwMode="auto">
          <a:xfrm>
            <a:off x="428625" y="1785933"/>
            <a:ext cx="5072069" cy="2831544"/>
          </a:xfrm>
          <a:prstGeom prst="rect">
            <a:avLst/>
          </a:prstGeom>
          <a:noFill/>
          <a:ln w="9525">
            <a:noFill/>
            <a:miter lim="800000"/>
            <a:headEnd/>
            <a:tailEnd/>
          </a:ln>
        </p:spPr>
        <p:txBody>
          <a:bodyPr wrap="square">
            <a:spAutoFit/>
          </a:bodyPr>
          <a:lstStyle/>
          <a:p>
            <a:pPr>
              <a:buFont typeface="Wingdings" pitchFamily="2" charset="2"/>
              <a:buChar char="Ø"/>
            </a:pPr>
            <a:r>
              <a:rPr lang="en-US" sz="2000" dirty="0">
                <a:latin typeface="Times New Roman" pitchFamily="18" charset="0"/>
                <a:cs typeface="Times New Roman" pitchFamily="18" charset="0"/>
              </a:rPr>
              <a:t> The 1</a:t>
            </a:r>
            <a:r>
              <a:rPr lang="en-US" sz="2000" baseline="30000" dirty="0">
                <a:latin typeface="Times New Roman" pitchFamily="18" charset="0"/>
                <a:cs typeface="Times New Roman" pitchFamily="18" charset="0"/>
              </a:rPr>
              <a:t>st</a:t>
            </a:r>
            <a:r>
              <a:rPr lang="en-US" sz="2000" dirty="0">
                <a:latin typeface="Times New Roman" pitchFamily="18" charset="0"/>
                <a:cs typeface="Times New Roman" pitchFamily="18" charset="0"/>
              </a:rPr>
              <a:t>   Congress of Azerbaijani Women  in 1998</a:t>
            </a:r>
          </a:p>
          <a:p>
            <a:pPr>
              <a:buFont typeface="Wingdings" pitchFamily="2" charset="2"/>
              <a:buChar char="Ø"/>
            </a:pPr>
            <a:r>
              <a:rPr lang="en-US" sz="2000" dirty="0">
                <a:latin typeface="Times New Roman" pitchFamily="18" charset="0"/>
                <a:cs typeface="Times New Roman" pitchFamily="18" charset="0"/>
              </a:rPr>
              <a:t>The 2</a:t>
            </a:r>
            <a:r>
              <a:rPr lang="en-US" sz="2000" baseline="30000" dirty="0">
                <a:latin typeface="Times New Roman" pitchFamily="18" charset="0"/>
                <a:cs typeface="Times New Roman" pitchFamily="18" charset="0"/>
              </a:rPr>
              <a:t>nd</a:t>
            </a:r>
            <a:r>
              <a:rPr lang="en-US" sz="2000" dirty="0">
                <a:latin typeface="Times New Roman" pitchFamily="18" charset="0"/>
                <a:cs typeface="Times New Roman" pitchFamily="18" charset="0"/>
              </a:rPr>
              <a:t> Congress of Azerbaijani  Women in 2003</a:t>
            </a:r>
          </a:p>
          <a:p>
            <a:pPr>
              <a:buFont typeface="Wingdings" pitchFamily="2" charset="2"/>
              <a:buChar char="Ø"/>
            </a:pPr>
            <a:r>
              <a:rPr lang="en-US" sz="2000" dirty="0">
                <a:latin typeface="Times New Roman" pitchFamily="18" charset="0"/>
                <a:cs typeface="Times New Roman" pitchFamily="18" charset="0"/>
              </a:rPr>
              <a:t> The 3</a:t>
            </a:r>
            <a:r>
              <a:rPr lang="en-US" sz="2000" baseline="30000" dirty="0">
                <a:latin typeface="Times New Roman" pitchFamily="18" charset="0"/>
                <a:cs typeface="Times New Roman" pitchFamily="18" charset="0"/>
              </a:rPr>
              <a:t>rd</a:t>
            </a:r>
            <a:r>
              <a:rPr lang="en-US" sz="2000" dirty="0">
                <a:latin typeface="Times New Roman" pitchFamily="18" charset="0"/>
                <a:cs typeface="Times New Roman" pitchFamily="18" charset="0"/>
              </a:rPr>
              <a:t> Congress of Azerbaijani </a:t>
            </a:r>
            <a:r>
              <a:rPr lang="en-US" sz="2000" dirty="0" smtClean="0">
                <a:latin typeface="Times New Roman" pitchFamily="18" charset="0"/>
                <a:cs typeface="Times New Roman" pitchFamily="18" charset="0"/>
              </a:rPr>
              <a:t>Women</a:t>
            </a:r>
          </a:p>
          <a:p>
            <a:r>
              <a:rPr lang="en-US" sz="2000" dirty="0" smtClean="0">
                <a:latin typeface="Times New Roman" pitchFamily="18" charset="0"/>
                <a:cs typeface="Times New Roman" pitchFamily="18" charset="0"/>
              </a:rPr>
              <a:t> </a:t>
            </a:r>
            <a:r>
              <a:rPr lang="en-US" sz="2000" dirty="0">
                <a:latin typeface="Times New Roman" pitchFamily="18" charset="0"/>
                <a:cs typeface="Times New Roman" pitchFamily="18" charset="0"/>
              </a:rPr>
              <a:t>in 2008 </a:t>
            </a:r>
          </a:p>
          <a:p>
            <a:pPr>
              <a:buFont typeface="Wingdings" pitchFamily="2" charset="2"/>
              <a:buChar char="Ø"/>
            </a:pPr>
            <a:r>
              <a:rPr lang="en-US" sz="2000" dirty="0">
                <a:latin typeface="Times New Roman" pitchFamily="18" charset="0"/>
                <a:cs typeface="Times New Roman" pitchFamily="18" charset="0"/>
              </a:rPr>
              <a:t>The 4rd  Congress of Azerbaijani Women in 2013</a:t>
            </a:r>
          </a:p>
          <a:p>
            <a:pPr>
              <a:buFont typeface="Wingdings" pitchFamily="2" charset="2"/>
              <a:buChar char="Ø"/>
            </a:pPr>
            <a:endParaRPr lang="en-US" dirty="0"/>
          </a:p>
        </p:txBody>
      </p:sp>
      <p:pic>
        <p:nvPicPr>
          <p:cNvPr id="15364" name="Содержимое 4" descr="_MG_8491.JPG"/>
          <p:cNvPicPr>
            <a:picLocks noChangeAspect="1"/>
          </p:cNvPicPr>
          <p:nvPr/>
        </p:nvPicPr>
        <p:blipFill>
          <a:blip r:embed="rId2"/>
          <a:srcRect/>
          <a:stretch>
            <a:fillRect/>
          </a:stretch>
        </p:blipFill>
        <p:spPr bwMode="auto">
          <a:xfrm>
            <a:off x="5929313" y="2089547"/>
            <a:ext cx="3071812" cy="278606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2938" y="267891"/>
            <a:ext cx="8249542" cy="1017984"/>
          </a:xfrm>
          <a:noFill/>
          <a:ln>
            <a:noFill/>
          </a:ln>
          <a:extLst/>
        </p:spPr>
        <p:style>
          <a:lnRef idx="2">
            <a:schemeClr val="dk1"/>
          </a:lnRef>
          <a:fillRef idx="1">
            <a:schemeClr val="lt1"/>
          </a:fillRef>
          <a:effectRef idx="0">
            <a:schemeClr val="dk1"/>
          </a:effectRef>
          <a:fontRef idx="minor">
            <a:schemeClr val="dk1"/>
          </a:fontRef>
        </p:style>
        <p:txBody>
          <a:bodyPr>
            <a:normAutofit fontScale="90000"/>
          </a:bodyPr>
          <a:lstStyle/>
          <a:p>
            <a:pPr>
              <a:defRPr/>
            </a:pPr>
            <a:r>
              <a:rPr lang="en-US" sz="2200" b="1" dirty="0">
                <a:solidFill>
                  <a:schemeClr val="tx1"/>
                </a:solidFill>
                <a:latin typeface="Times New Roman" pitchFamily="18" charset="0"/>
                <a:cs typeface="Times New Roman" pitchFamily="18" charset="0"/>
              </a:rPr>
              <a:t/>
            </a:r>
            <a:br>
              <a:rPr lang="en-US" sz="2200" b="1" dirty="0">
                <a:solidFill>
                  <a:schemeClr val="tx1"/>
                </a:solidFill>
                <a:latin typeface="Times New Roman" pitchFamily="18" charset="0"/>
                <a:cs typeface="Times New Roman" pitchFamily="18" charset="0"/>
              </a:rPr>
            </a:br>
            <a:r>
              <a:rPr lang="en-US" sz="2200" b="1" dirty="0" smtClean="0">
                <a:solidFill>
                  <a:schemeClr val="tx1"/>
                </a:solidFill>
                <a:latin typeface="Times New Roman" pitchFamily="18" charset="0"/>
                <a:cs typeface="Times New Roman" pitchFamily="18" charset="0"/>
              </a:rPr>
              <a:t>Refugees </a:t>
            </a:r>
            <a:r>
              <a:rPr lang="en-US" sz="2200" b="1" dirty="0">
                <a:solidFill>
                  <a:schemeClr val="tx1"/>
                </a:solidFill>
                <a:latin typeface="Times New Roman" pitchFamily="18" charset="0"/>
                <a:cs typeface="Times New Roman" pitchFamily="18" charset="0"/>
              </a:rPr>
              <a:t>and internally </a:t>
            </a:r>
            <a:r>
              <a:rPr lang="en-US" sz="2200" b="1" dirty="0" smtClean="0">
                <a:solidFill>
                  <a:schemeClr val="tx1"/>
                </a:solidFill>
                <a:latin typeface="Times New Roman" pitchFamily="18" charset="0"/>
                <a:cs typeface="Times New Roman" pitchFamily="18" charset="0"/>
              </a:rPr>
              <a:t>displaced women and children as a result of Armenian invasion </a:t>
            </a:r>
            <a:r>
              <a:rPr lang="en-US" sz="2400" b="1" dirty="0" smtClean="0">
                <a:solidFill>
                  <a:schemeClr val="tx1"/>
                </a:solidFill>
                <a:latin typeface="Arial" pitchFamily="34" charset="0"/>
                <a:cs typeface="Arial" pitchFamily="34" charset="0"/>
              </a:rPr>
              <a:t/>
            </a:r>
            <a:br>
              <a:rPr lang="en-US" sz="2400" b="1" dirty="0" smtClean="0">
                <a:solidFill>
                  <a:schemeClr val="tx1"/>
                </a:solidFill>
                <a:latin typeface="Arial" pitchFamily="34" charset="0"/>
                <a:cs typeface="Arial" pitchFamily="34" charset="0"/>
              </a:rPr>
            </a:br>
            <a:endParaRPr lang="ru-RU" sz="2400" b="1" dirty="0">
              <a:solidFill>
                <a:schemeClr val="tx1"/>
              </a:solidFill>
              <a:latin typeface="Arial" pitchFamily="34" charset="0"/>
              <a:cs typeface="Arial" pitchFamily="34" charset="0"/>
            </a:endParaRPr>
          </a:p>
        </p:txBody>
      </p:sp>
      <p:sp>
        <p:nvSpPr>
          <p:cNvPr id="12291" name="Содержимое 2"/>
          <p:cNvSpPr>
            <a:spLocks noGrp="1"/>
          </p:cNvSpPr>
          <p:nvPr>
            <p:ph idx="1"/>
          </p:nvPr>
        </p:nvSpPr>
        <p:spPr>
          <a:xfrm>
            <a:off x="323529" y="1325170"/>
            <a:ext cx="5616624" cy="2326703"/>
          </a:xfrm>
        </p:spPr>
        <p:txBody>
          <a:bodyPr>
            <a:noAutofit/>
          </a:bodyPr>
          <a:lstStyle/>
          <a:p>
            <a:pPr>
              <a:buFont typeface="Wingdings" pitchFamily="2" charset="2"/>
              <a:buChar char="Ø"/>
            </a:pPr>
            <a:r>
              <a:rPr lang="en-US" sz="1600" dirty="0" smtClean="0">
                <a:latin typeface="Times New Roman" pitchFamily="18" charset="0"/>
                <a:cs typeface="Times New Roman" pitchFamily="18" charset="0"/>
              </a:rPr>
              <a:t>The number of refugees and internally displaced women  </a:t>
            </a:r>
            <a:r>
              <a:rPr lang="az-Latn-AZ" sz="1600" dirty="0" smtClean="0">
                <a:latin typeface="Times New Roman" pitchFamily="18" charset="0"/>
                <a:cs typeface="Times New Roman" pitchFamily="18" charset="0"/>
              </a:rPr>
              <a:t>- 453 731</a:t>
            </a:r>
            <a:endParaRPr lang="en-US" sz="1600" dirty="0" smtClean="0">
              <a:latin typeface="Times New Roman" pitchFamily="18" charset="0"/>
              <a:cs typeface="Times New Roman" pitchFamily="18" charset="0"/>
            </a:endParaRPr>
          </a:p>
          <a:p>
            <a:pPr>
              <a:buFont typeface="Wingdings" pitchFamily="2" charset="2"/>
              <a:buChar char="Ø"/>
            </a:pPr>
            <a:r>
              <a:rPr lang="en-US" sz="1600" dirty="0" smtClean="0">
                <a:latin typeface="Times New Roman" pitchFamily="18" charset="0"/>
                <a:cs typeface="Times New Roman" pitchFamily="18" charset="0"/>
              </a:rPr>
              <a:t>The number of refugees and internally displaced  children -</a:t>
            </a:r>
            <a:r>
              <a:rPr lang="az-Latn-AZ" sz="1600" dirty="0" smtClean="0">
                <a:latin typeface="Times New Roman" pitchFamily="18" charset="0"/>
                <a:cs typeface="Times New Roman" pitchFamily="18" charset="0"/>
              </a:rPr>
              <a:t>309 080 </a:t>
            </a:r>
            <a:endParaRPr lang="en-US" sz="1600" dirty="0" smtClean="0">
              <a:latin typeface="Times New Roman" pitchFamily="18" charset="0"/>
              <a:cs typeface="Times New Roman" pitchFamily="18" charset="0"/>
            </a:endParaRPr>
          </a:p>
        </p:txBody>
      </p:sp>
      <p:pic>
        <p:nvPicPr>
          <p:cNvPr id="3077" name="Picture 5" descr="C:\Users\Aynur\Desktop\images (10).jpg"/>
          <p:cNvPicPr>
            <a:picLocks noChangeAspect="1" noChangeArrowheads="1"/>
          </p:cNvPicPr>
          <p:nvPr/>
        </p:nvPicPr>
        <p:blipFill>
          <a:blip r:embed="rId3" cstate="print"/>
          <a:srcRect/>
          <a:stretch>
            <a:fillRect/>
          </a:stretch>
        </p:blipFill>
        <p:spPr bwMode="auto">
          <a:xfrm>
            <a:off x="1785918" y="3143257"/>
            <a:ext cx="2781300" cy="1566863"/>
          </a:xfrm>
          <a:prstGeom prst="rect">
            <a:avLst/>
          </a:prstGeom>
          <a:ln>
            <a:noFill/>
          </a:ln>
          <a:effectLst>
            <a:glow rad="228600">
              <a:schemeClr val="accent3">
                <a:satMod val="175000"/>
                <a:alpha val="40000"/>
              </a:schemeClr>
            </a:glow>
            <a:outerShdw blurRad="292100" dist="139700" dir="2700000" algn="tl" rotWithShape="0">
              <a:srgbClr val="333333">
                <a:alpha val="65000"/>
              </a:srgbClr>
            </a:outerShdw>
          </a:effectLst>
        </p:spPr>
      </p:pic>
      <p:pic>
        <p:nvPicPr>
          <p:cNvPr id="3079" name="Picture 7" descr="C:\Users\Aynur\Desktop\images (8).jpg"/>
          <p:cNvPicPr>
            <a:picLocks noChangeAspect="1" noChangeArrowheads="1"/>
          </p:cNvPicPr>
          <p:nvPr/>
        </p:nvPicPr>
        <p:blipFill>
          <a:blip r:embed="rId4" cstate="print"/>
          <a:srcRect/>
          <a:stretch>
            <a:fillRect/>
          </a:stretch>
        </p:blipFill>
        <p:spPr bwMode="auto">
          <a:xfrm>
            <a:off x="6215080" y="3143256"/>
            <a:ext cx="2570163" cy="1687588"/>
          </a:xfrm>
          <a:prstGeom prst="rect">
            <a:avLst/>
          </a:prstGeom>
          <a:ln>
            <a:noFill/>
          </a:ln>
          <a:effectLst>
            <a:glow rad="228600">
              <a:schemeClr val="accent2">
                <a:satMod val="175000"/>
                <a:alpha val="40000"/>
              </a:schemeClr>
            </a:glow>
            <a:outerShdw blurRad="292100" dist="139700" dir="2700000" algn="tl" rotWithShape="0">
              <a:srgbClr val="333333">
                <a:alpha val="65000"/>
              </a:srgbClr>
            </a:outerShdw>
          </a:effectLst>
        </p:spPr>
      </p:pic>
      <p:pic>
        <p:nvPicPr>
          <p:cNvPr id="1026" name="Picture 2" descr="C:\Users\Aynur\Desktop\images (13).jpg"/>
          <p:cNvPicPr>
            <a:picLocks noChangeAspect="1" noChangeArrowheads="1"/>
          </p:cNvPicPr>
          <p:nvPr/>
        </p:nvPicPr>
        <p:blipFill>
          <a:blip r:embed="rId5" cstate="print"/>
          <a:srcRect/>
          <a:stretch>
            <a:fillRect/>
          </a:stretch>
        </p:blipFill>
        <p:spPr bwMode="auto">
          <a:xfrm>
            <a:off x="6156326" y="1275160"/>
            <a:ext cx="2657602" cy="1510904"/>
          </a:xfrm>
          <a:prstGeom prst="rect">
            <a:avLst/>
          </a:prstGeom>
          <a:ln>
            <a:noFill/>
          </a:ln>
          <a:effectLst>
            <a:glow rad="228600">
              <a:schemeClr val="accent2">
                <a:satMod val="175000"/>
                <a:alpha val="40000"/>
              </a:schemeClr>
            </a:glow>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C:\Documents and Settings\anar\Рабочий стол\Təqdimat üçün layihələr\AAC\DSC05582.JPG"/>
          <p:cNvPicPr>
            <a:picLocks noChangeAspect="1" noChangeArrowheads="1"/>
          </p:cNvPicPr>
          <p:nvPr/>
        </p:nvPicPr>
        <p:blipFill>
          <a:blip r:embed="rId2" cstate="print"/>
          <a:stretch>
            <a:fillRect/>
          </a:stretch>
        </p:blipFill>
        <p:spPr bwMode="auto">
          <a:xfrm>
            <a:off x="4788024" y="1563641"/>
            <a:ext cx="3640138" cy="1795463"/>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sp>
        <p:nvSpPr>
          <p:cNvPr id="7" name="Title 1"/>
          <p:cNvSpPr txBox="1">
            <a:spLocks/>
          </p:cNvSpPr>
          <p:nvPr/>
        </p:nvSpPr>
        <p:spPr>
          <a:xfrm>
            <a:off x="323850" y="208363"/>
            <a:ext cx="8362950" cy="1121569"/>
          </a:xfrm>
          <a:prstGeom prst="rect">
            <a:avLst/>
          </a:prstGeom>
        </p:spPr>
        <p:txBody>
          <a:bodyPr/>
          <a:lstStyle/>
          <a:p>
            <a:pPr algn="ctr" eaLnBrk="0" hangingPunct="0">
              <a:defRPr/>
            </a:pPr>
            <a:r>
              <a:rPr lang="en-US" b="1" dirty="0">
                <a:latin typeface="Times New Roman" pitchFamily="18" charset="0"/>
                <a:cs typeface="Times New Roman" pitchFamily="18" charset="0"/>
              </a:rPr>
              <a:t>The number of currently employed women refugees is 53. 230 .  The number of women refugees in Parliament is 2; 495 of the women refugees are the civil servants, 16.351 are in the in the sphere of education, 4543 are employed in the health structures, 23.793 in agriculture.</a:t>
            </a:r>
            <a:endParaRPr lang="ru-RU" b="1" dirty="0">
              <a:latin typeface="Times New Roman" pitchFamily="18" charset="0"/>
              <a:cs typeface="Times New Roman" pitchFamily="18" charset="0"/>
            </a:endParaRPr>
          </a:p>
          <a:p>
            <a:pPr algn="ctr" eaLnBrk="0" hangingPunct="0">
              <a:defRPr/>
            </a:pPr>
            <a:r>
              <a:rPr lang="ru-RU" sz="2400" dirty="0">
                <a:solidFill>
                  <a:schemeClr val="accent1">
                    <a:lumMod val="75000"/>
                  </a:schemeClr>
                </a:solidFill>
                <a:latin typeface="+mn-lt"/>
                <a:cs typeface="+mn-cs"/>
              </a:rPr>
              <a:t/>
            </a:r>
            <a:br>
              <a:rPr lang="ru-RU" sz="2400" dirty="0">
                <a:solidFill>
                  <a:schemeClr val="accent1">
                    <a:lumMod val="75000"/>
                  </a:schemeClr>
                </a:solidFill>
                <a:latin typeface="+mn-lt"/>
                <a:cs typeface="+mn-cs"/>
              </a:rPr>
            </a:br>
            <a:endParaRPr lang="ru-RU" sz="2400" dirty="0">
              <a:solidFill>
                <a:schemeClr val="accent1">
                  <a:lumMod val="75000"/>
                </a:schemeClr>
              </a:solidFill>
              <a:latin typeface="+mj-lt"/>
              <a:ea typeface="+mj-ea"/>
              <a:cs typeface="+mj-cs"/>
            </a:endParaRPr>
          </a:p>
        </p:txBody>
      </p:sp>
      <p:pic>
        <p:nvPicPr>
          <p:cNvPr id="6" name="Picture 3" descr="C:\Users\Aynur\Desktop\images (4).jpg"/>
          <p:cNvPicPr>
            <a:picLocks noChangeAspect="1" noChangeArrowheads="1"/>
          </p:cNvPicPr>
          <p:nvPr/>
        </p:nvPicPr>
        <p:blipFill>
          <a:blip r:embed="rId3" cstate="print"/>
          <a:srcRect/>
          <a:stretch>
            <a:fillRect/>
          </a:stretch>
        </p:blipFill>
        <p:spPr bwMode="auto">
          <a:xfrm>
            <a:off x="611566" y="1563641"/>
            <a:ext cx="3552825" cy="181451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ynur\Desktop\0vitse_prezident_090317_11489060124.jpg"/>
          <p:cNvPicPr>
            <a:picLocks noGrp="1" noChangeAspect="1" noChangeArrowheads="1"/>
          </p:cNvPicPr>
          <p:nvPr>
            <p:ph idx="1"/>
          </p:nvPr>
        </p:nvPicPr>
        <p:blipFill>
          <a:blip r:embed="rId2" cstate="print"/>
          <a:srcRect/>
          <a:stretch>
            <a:fillRect/>
          </a:stretch>
        </p:blipFill>
        <p:spPr>
          <a:xfrm>
            <a:off x="323528" y="1563638"/>
            <a:ext cx="3959225" cy="2143125"/>
          </a:xfrm>
          <a:effectLst>
            <a:outerShdw blurRad="292100" dist="139700" dir="2700000" algn="tl" rotWithShape="0">
              <a:srgbClr val="333333">
                <a:alpha val="65000"/>
              </a:srgbClr>
            </a:outerShdw>
          </a:effectLst>
        </p:spPr>
      </p:pic>
      <p:pic>
        <p:nvPicPr>
          <p:cNvPr id="4099" name="Picture 3" descr="C:\Users\Aynur\Desktop\1vitse_prezident_090317_21489060124.jpg"/>
          <p:cNvPicPr>
            <a:picLocks noChangeAspect="1" noChangeArrowheads="1"/>
          </p:cNvPicPr>
          <p:nvPr/>
        </p:nvPicPr>
        <p:blipFill>
          <a:blip r:embed="rId3" cstate="print"/>
          <a:srcRect/>
          <a:stretch>
            <a:fillRect/>
          </a:stretch>
        </p:blipFill>
        <p:spPr bwMode="auto">
          <a:xfrm>
            <a:off x="4572000" y="1563638"/>
            <a:ext cx="4081462" cy="2143125"/>
          </a:xfrm>
          <a:prstGeom prst="rect">
            <a:avLst/>
          </a:prstGeom>
          <a:ln>
            <a:noFill/>
          </a:ln>
          <a:effectLst>
            <a:outerShdw blurRad="292100" dist="139700" dir="2700000" algn="tl" rotWithShape="0">
              <a:srgbClr val="333333">
                <a:alpha val="65000"/>
              </a:srgbClr>
            </a:outerShdw>
          </a:effectLst>
        </p:spPr>
      </p:pic>
      <p:sp>
        <p:nvSpPr>
          <p:cNvPr id="16389" name="Прямоугольник 3"/>
          <p:cNvSpPr>
            <a:spLocks noChangeArrowheads="1"/>
          </p:cNvSpPr>
          <p:nvPr/>
        </p:nvSpPr>
        <p:spPr bwMode="auto">
          <a:xfrm>
            <a:off x="467549" y="-452583"/>
            <a:ext cx="8400231" cy="1477328"/>
          </a:xfrm>
          <a:prstGeom prst="rect">
            <a:avLst/>
          </a:prstGeom>
          <a:noFill/>
          <a:ln w="9525">
            <a:noFill/>
            <a:miter lim="800000"/>
            <a:headEnd/>
            <a:tailEnd/>
          </a:ln>
        </p:spPr>
        <p:txBody>
          <a:bodyPr wrap="square">
            <a:spAutoFit/>
          </a:bodyPr>
          <a:lstStyle/>
          <a:p>
            <a:r>
              <a:rPr lang="en-US" dirty="0">
                <a:latin typeface="Times New Roman" pitchFamily="18" charset="0"/>
                <a:cs typeface="Times New Roman" pitchFamily="18" charset="0"/>
              </a:rPr>
              <a:t> </a:t>
            </a:r>
            <a:endParaRPr lang="ru-RU" dirty="0">
              <a:latin typeface="Times New Roman" pitchFamily="18" charset="0"/>
              <a:cs typeface="Times New Roman" pitchFamily="18" charset="0"/>
            </a:endParaRPr>
          </a:p>
          <a:p>
            <a:pPr algn="ctr"/>
            <a:r>
              <a:rPr lang="en-US" dirty="0">
                <a:latin typeface="Times New Roman" pitchFamily="18" charset="0"/>
                <a:cs typeface="Times New Roman" pitchFamily="18" charset="0"/>
              </a:rPr>
              <a:t> </a:t>
            </a:r>
            <a:endParaRPr lang="ru-RU" dirty="0">
              <a:latin typeface="Times New Roman" pitchFamily="18" charset="0"/>
              <a:cs typeface="Times New Roman" pitchFamily="18" charset="0"/>
            </a:endParaRPr>
          </a:p>
          <a:p>
            <a:pPr algn="just"/>
            <a:r>
              <a:rPr lang="en-US" b="1" dirty="0" smtClean="0">
                <a:latin typeface="Times New Roman" pitchFamily="18" charset="0"/>
                <a:cs typeface="Times New Roman" pitchFamily="18" charset="0"/>
              </a:rPr>
              <a:t>Meeting </a:t>
            </a:r>
            <a:r>
              <a:rPr lang="en-US" b="1" dirty="0">
                <a:latin typeface="Times New Roman" pitchFamily="18" charset="0"/>
                <a:cs typeface="Times New Roman" pitchFamily="18" charset="0"/>
              </a:rPr>
              <a:t>dedicated to the resettlement of refugees and IDPs temporary settled in dormitories of Baku and Sumgait under the chairmanship of Mrs. </a:t>
            </a:r>
            <a:r>
              <a:rPr lang="en-US" b="1" dirty="0" err="1">
                <a:latin typeface="Times New Roman" pitchFamily="18" charset="0"/>
                <a:cs typeface="Times New Roman" pitchFamily="18" charset="0"/>
              </a:rPr>
              <a:t>Mehriban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Aliyeva</a:t>
            </a:r>
            <a:r>
              <a:rPr lang="en-US" b="1" dirty="0">
                <a:latin typeface="Times New Roman" pitchFamily="18" charset="0"/>
                <a:cs typeface="Times New Roman" pitchFamily="18" charset="0"/>
              </a:rPr>
              <a:t>, First Vice-President of the Republic of Azerbaijan. </a:t>
            </a:r>
            <a:endParaRPr lang="ru-RU"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descr="C:\Users\Nargiz_Beynelxalq\Desktop\qht_gorush_250714_04.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7950" y="381001"/>
            <a:ext cx="4248150" cy="2565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3" name="Picture 6" descr="C:\Users\Nargiz_Beynelxalq\Desktop\azas_DSC0036-k.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03750" y="2859882"/>
            <a:ext cx="4479925" cy="2265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Прямоугольник 1"/>
          <p:cNvSpPr>
            <a:spLocks noChangeArrowheads="1"/>
          </p:cNvSpPr>
          <p:nvPr/>
        </p:nvSpPr>
        <p:spPr bwMode="auto">
          <a:xfrm>
            <a:off x="323850" y="3057525"/>
            <a:ext cx="3951288"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defRPr/>
            </a:pPr>
            <a:r>
              <a:rPr lang="en-US" sz="1600" dirty="0">
                <a:latin typeface="Times New Roman" pitchFamily="18" charset="0"/>
                <a:cs typeface="Times New Roman" pitchFamily="18" charset="0"/>
              </a:rPr>
              <a:t>46 out of  300 youth NGOs are chaired young women</a:t>
            </a:r>
          </a:p>
          <a:p>
            <a:pPr>
              <a:defRPr/>
            </a:pPr>
            <a:r>
              <a:rPr lang="en-US" sz="1600" dirty="0" smtClean="0">
                <a:latin typeface="Times New Roman" pitchFamily="18" charset="0"/>
                <a:cs typeface="Times New Roman" pitchFamily="18" charset="0"/>
              </a:rPr>
              <a:t>Since </a:t>
            </a:r>
            <a:r>
              <a:rPr lang="en-US" sz="1600" dirty="0">
                <a:latin typeface="Times New Roman" pitchFamily="18" charset="0"/>
                <a:cs typeface="Times New Roman" pitchFamily="18" charset="0"/>
              </a:rPr>
              <a:t>2007 new project on  crisis Hot line for youth has been supported  by the Ministry of Youth. Every month more  than 300 calls connecting with problems with families, parents, education and etc. are registered.</a:t>
            </a:r>
          </a:p>
        </p:txBody>
      </p:sp>
      <p:sp>
        <p:nvSpPr>
          <p:cNvPr id="5" name="Прямоугольник 1"/>
          <p:cNvSpPr>
            <a:spLocks noChangeArrowheads="1"/>
          </p:cNvSpPr>
          <p:nvPr/>
        </p:nvSpPr>
        <p:spPr bwMode="auto">
          <a:xfrm>
            <a:off x="4787900" y="789385"/>
            <a:ext cx="3665538"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defRPr/>
            </a:pPr>
            <a:r>
              <a:rPr lang="en-US" sz="1600" dirty="0">
                <a:latin typeface="Times New Roman" pitchFamily="18" charset="0"/>
                <a:cs typeface="Times New Roman" pitchFamily="18" charset="0"/>
              </a:rPr>
              <a:t>Youth Fund financed :</a:t>
            </a:r>
            <a:endParaRPr lang="ru-RU" sz="1600" dirty="0">
              <a:latin typeface="Times New Roman" pitchFamily="18" charset="0"/>
              <a:cs typeface="Times New Roman" pitchFamily="18" charset="0"/>
            </a:endParaRPr>
          </a:p>
          <a:p>
            <a:pPr marL="342900" indent="-342900">
              <a:buFont typeface="Wingdings" pitchFamily="2" charset="2"/>
              <a:buChar char="ü"/>
              <a:defRPr/>
            </a:pPr>
            <a:r>
              <a:rPr lang="en-US" sz="1600" dirty="0">
                <a:latin typeface="Times New Roman" pitchFamily="18" charset="0"/>
                <a:cs typeface="Times New Roman" pitchFamily="18" charset="0"/>
              </a:rPr>
              <a:t>57 projects on the rights of women  in the amount of 500 000 USD in 2012-2014 </a:t>
            </a:r>
          </a:p>
          <a:p>
            <a:pPr marL="342900" indent="-342900">
              <a:buFont typeface="Wingdings" pitchFamily="2" charset="2"/>
              <a:buChar char="ü"/>
              <a:defRPr/>
            </a:pPr>
            <a:r>
              <a:rPr lang="en-US" sz="1600" dirty="0">
                <a:latin typeface="Times New Roman" pitchFamily="18" charset="0"/>
                <a:cs typeface="Times New Roman" pitchFamily="18" charset="0"/>
              </a:rPr>
              <a:t>439 individual project of the young women </a:t>
            </a:r>
            <a:endParaRPr lang="ru-RU" sz="1600" dirty="0">
              <a:latin typeface="Times New Roman" pitchFamily="18" charset="0"/>
              <a:cs typeface="Times New Roman" pitchFamily="18" charset="0"/>
            </a:endParaRPr>
          </a:p>
        </p:txBody>
      </p:sp>
      <p:sp>
        <p:nvSpPr>
          <p:cNvPr id="2" name="Прямоугольник 1"/>
          <p:cNvSpPr/>
          <p:nvPr/>
        </p:nvSpPr>
        <p:spPr>
          <a:xfrm>
            <a:off x="4483100" y="226219"/>
            <a:ext cx="4721225" cy="646331"/>
          </a:xfrm>
          <a:prstGeom prst="rect">
            <a:avLst/>
          </a:prstGeom>
        </p:spPr>
        <p:txBody>
          <a:bodyPr>
            <a:spAutoFit/>
          </a:bodyPr>
          <a:lstStyle/>
          <a:p>
            <a:pPr algn="just">
              <a:defRPr/>
            </a:pPr>
            <a:r>
              <a:rPr lang="en-US" b="1" dirty="0">
                <a:latin typeface="Times New Roman" pitchFamily="18" charset="0"/>
                <a:cs typeface="Times New Roman" pitchFamily="18" charset="0"/>
              </a:rPr>
              <a:t>Youth Fund under the President of Azerbaijan was created in  2011</a:t>
            </a:r>
            <a:endParaRPr lang="ru-RU" b="1" dirty="0">
              <a:latin typeface="Times New Roman" pitchFamily="18" charset="0"/>
              <a:cs typeface="Times New Roman" pitchFamily="18" charset="0"/>
            </a:endParaRPr>
          </a:p>
        </p:txBody>
      </p:sp>
    </p:spTree>
    <p:extLst>
      <p:ext uri="{BB962C8B-B14F-4D97-AF65-F5344CB8AC3E}">
        <p14:creationId xmlns:p14="http://schemas.microsoft.com/office/powerpoint/2010/main" xmlns="" val="6611997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az-Latn-AZ" sz="2400" b="1" dirty="0" smtClean="0">
                <a:latin typeface="Times New Roman" pitchFamily="18" charset="0"/>
                <a:cs typeface="Times New Roman" pitchFamily="18" charset="0"/>
              </a:rPr>
              <a:t>E</a:t>
            </a:r>
            <a:r>
              <a:rPr lang="en-US" sz="2400" b="1" dirty="0" err="1" smtClean="0">
                <a:latin typeface="Times New Roman" pitchFamily="18" charset="0"/>
                <a:cs typeface="Times New Roman" pitchFamily="18" charset="0"/>
              </a:rPr>
              <a:t>conomically</a:t>
            </a:r>
            <a:r>
              <a:rPr lang="en-US" sz="2400" b="1" dirty="0" smtClean="0">
                <a:latin typeface="Times New Roman" pitchFamily="18" charset="0"/>
                <a:cs typeface="Times New Roman" pitchFamily="18" charset="0"/>
              </a:rPr>
              <a:t> active population </a:t>
            </a:r>
            <a:endParaRPr lang="ru-RU" sz="2400" dirty="0"/>
          </a:p>
        </p:txBody>
      </p:sp>
      <p:graphicFrame>
        <p:nvGraphicFramePr>
          <p:cNvPr id="3" name="Таблица 2"/>
          <p:cNvGraphicFramePr>
            <a:graphicFrameLocks noGrp="1"/>
          </p:cNvGraphicFramePr>
          <p:nvPr>
            <p:extLst>
              <p:ext uri="{D42A27DB-BD31-4B8C-83A1-F6EECF244321}">
                <p14:modId xmlns:p14="http://schemas.microsoft.com/office/powerpoint/2010/main" xmlns="" val="3653651180"/>
              </p:ext>
            </p:extLst>
          </p:nvPr>
        </p:nvGraphicFramePr>
        <p:xfrm>
          <a:off x="1115616" y="1059582"/>
          <a:ext cx="6691338" cy="3814966"/>
        </p:xfrm>
        <a:graphic>
          <a:graphicData uri="http://schemas.openxmlformats.org/drawingml/2006/table">
            <a:tbl>
              <a:tblPr/>
              <a:tblGrid>
                <a:gridCol w="3161262"/>
                <a:gridCol w="882519"/>
                <a:gridCol w="882519"/>
                <a:gridCol w="882519"/>
                <a:gridCol w="882519"/>
              </a:tblGrid>
              <a:tr h="309766">
                <a:tc>
                  <a:txBody>
                    <a:bodyPr/>
                    <a:lstStyle/>
                    <a:p>
                      <a:pPr algn="ctr">
                        <a:lnSpc>
                          <a:spcPct val="115000"/>
                        </a:lnSpc>
                        <a:spcAft>
                          <a:spcPts val="0"/>
                        </a:spcAft>
                      </a:pPr>
                      <a:r>
                        <a:rPr lang="ru-RU" sz="1000" b="1" dirty="0">
                          <a:latin typeface="Times New Roman"/>
                          <a:ea typeface="Times New Roman"/>
                          <a:cs typeface="Times New Roman"/>
                        </a:rPr>
                        <a:t> </a:t>
                      </a:r>
                      <a:endParaRPr lang="ru-RU" sz="1000" dirty="0">
                        <a:latin typeface="Calibri"/>
                        <a:ea typeface="Calibri"/>
                        <a:cs typeface="Times New Roman"/>
                      </a:endParaRPr>
                    </a:p>
                  </a:txBody>
                  <a:tcPr marL="64800" marR="648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2005</a:t>
                      </a:r>
                      <a:endParaRPr lang="ru-RU" sz="1000">
                        <a:latin typeface="Calibri"/>
                        <a:ea typeface="Calibri"/>
                        <a:cs typeface="Times New Roman"/>
                      </a:endParaRPr>
                    </a:p>
                  </a:txBody>
                  <a:tcPr marL="64800" marR="648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2010</a:t>
                      </a:r>
                      <a:endParaRPr lang="ru-RU" sz="1000">
                        <a:latin typeface="Calibri"/>
                        <a:ea typeface="Calibri"/>
                        <a:cs typeface="Times New Roman"/>
                      </a:endParaRPr>
                    </a:p>
                  </a:txBody>
                  <a:tcPr marL="64800" marR="648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2015</a:t>
                      </a:r>
                      <a:endParaRPr lang="ru-RU" sz="1000">
                        <a:latin typeface="Calibri"/>
                        <a:ea typeface="Calibri"/>
                        <a:cs typeface="Times New Roman"/>
                      </a:endParaRPr>
                    </a:p>
                  </a:txBody>
                  <a:tcPr marL="64800" marR="648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2016</a:t>
                      </a:r>
                      <a:endParaRPr lang="ru-RU" sz="1000">
                        <a:latin typeface="Calibri"/>
                        <a:ea typeface="Calibri"/>
                        <a:cs typeface="Times New Roman"/>
                      </a:endParaRPr>
                    </a:p>
                  </a:txBody>
                  <a:tcPr marL="64800" marR="648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3864">
                <a:tc>
                  <a:txBody>
                    <a:bodyPr/>
                    <a:lstStyle/>
                    <a:p>
                      <a:pPr>
                        <a:lnSpc>
                          <a:spcPct val="115000"/>
                        </a:lnSpc>
                        <a:spcAft>
                          <a:spcPts val="0"/>
                        </a:spcAft>
                      </a:pPr>
                      <a:r>
                        <a:rPr lang="en-US" sz="1000" dirty="0">
                          <a:latin typeface="Times New Roman"/>
                          <a:ea typeface="Times New Roman"/>
                          <a:cs typeface="Times New Roman"/>
                        </a:rPr>
                        <a:t>Number of economically active population - total, </a:t>
                      </a:r>
                      <a:r>
                        <a:rPr lang="en-US" sz="1000" dirty="0" err="1">
                          <a:latin typeface="Times New Roman"/>
                          <a:ea typeface="Times New Roman"/>
                          <a:cs typeface="Times New Roman"/>
                        </a:rPr>
                        <a:t>thsd</a:t>
                      </a:r>
                      <a:r>
                        <a:rPr lang="en-US" sz="1000" dirty="0">
                          <a:latin typeface="Times New Roman"/>
                          <a:ea typeface="Times New Roman"/>
                          <a:cs typeface="Times New Roman"/>
                        </a:rPr>
                        <a:t>. </a:t>
                      </a:r>
                      <a:r>
                        <a:rPr lang="en-US" sz="1000" dirty="0" smtClean="0">
                          <a:latin typeface="Times New Roman"/>
                          <a:ea typeface="Times New Roman"/>
                          <a:cs typeface="Times New Roman"/>
                        </a:rPr>
                        <a:t>persons</a:t>
                      </a:r>
                      <a:endParaRPr lang="ru-RU" sz="1000" dirty="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4380,1</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4587,4</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4915,3</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5012,7</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1467">
                <a:tc>
                  <a:txBody>
                    <a:bodyPr/>
                    <a:lstStyle/>
                    <a:p>
                      <a:pPr>
                        <a:lnSpc>
                          <a:spcPct val="115000"/>
                        </a:lnSpc>
                        <a:spcAft>
                          <a:spcPts val="0"/>
                        </a:spcAft>
                      </a:pPr>
                      <a:r>
                        <a:rPr lang="ru-RU" sz="1000">
                          <a:latin typeface="Times New Roman"/>
                          <a:ea typeface="Times New Roman"/>
                          <a:cs typeface="Times New Roman"/>
                        </a:rPr>
                        <a:t>   men</a:t>
                      </a:r>
                      <a:endParaRPr lang="ru-RU" sz="1000">
                        <a:latin typeface="Calibri"/>
                        <a:ea typeface="Calibri"/>
                        <a:cs typeface="Times New Roman"/>
                      </a:endParaRPr>
                    </a:p>
                  </a:txBody>
                  <a:tcPr marL="64800" marR="64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2268,8</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2329,7</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2510,8</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2573,2</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1467">
                <a:tc>
                  <a:txBody>
                    <a:bodyPr/>
                    <a:lstStyle/>
                    <a:p>
                      <a:pPr>
                        <a:lnSpc>
                          <a:spcPct val="115000"/>
                        </a:lnSpc>
                        <a:spcAft>
                          <a:spcPts val="0"/>
                        </a:spcAft>
                      </a:pPr>
                      <a:r>
                        <a:rPr lang="ru-RU" sz="1000">
                          <a:latin typeface="Times New Roman"/>
                          <a:ea typeface="Times New Roman"/>
                          <a:cs typeface="Times New Roman"/>
                        </a:rPr>
                        <a:t>   women</a:t>
                      </a:r>
                      <a:endParaRPr lang="ru-RU" sz="1000">
                        <a:latin typeface="Calibri"/>
                        <a:ea typeface="Calibri"/>
                        <a:cs typeface="Times New Roman"/>
                      </a:endParaRPr>
                    </a:p>
                  </a:txBody>
                  <a:tcPr marL="64800" marR="64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2111,3</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2257,7</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2404,5</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2439,5</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3864">
                <a:tc>
                  <a:txBody>
                    <a:bodyPr/>
                    <a:lstStyle/>
                    <a:p>
                      <a:pPr>
                        <a:lnSpc>
                          <a:spcPct val="115000"/>
                        </a:lnSpc>
                        <a:spcAft>
                          <a:spcPts val="0"/>
                        </a:spcAft>
                      </a:pPr>
                      <a:r>
                        <a:rPr lang="en-US" sz="1000">
                          <a:latin typeface="Times New Roman"/>
                          <a:ea typeface="Times New Roman"/>
                          <a:cs typeface="Times New Roman"/>
                        </a:rPr>
                        <a:t>Employed in summary quantity of economically active population - total, thsd. persons</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4062,3</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4329,1</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4671,6</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4759,9</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1467">
                <a:tc>
                  <a:txBody>
                    <a:bodyPr/>
                    <a:lstStyle/>
                    <a:p>
                      <a:pPr>
                        <a:lnSpc>
                          <a:spcPct val="115000"/>
                        </a:lnSpc>
                        <a:spcAft>
                          <a:spcPts val="0"/>
                        </a:spcAft>
                      </a:pPr>
                      <a:r>
                        <a:rPr lang="ru-RU" sz="1000" dirty="0">
                          <a:latin typeface="Times New Roman"/>
                          <a:ea typeface="Times New Roman"/>
                          <a:cs typeface="Times New Roman"/>
                        </a:rPr>
                        <a:t>   </a:t>
                      </a:r>
                      <a:r>
                        <a:rPr lang="ru-RU" sz="1000" dirty="0" err="1">
                          <a:latin typeface="Times New Roman"/>
                          <a:ea typeface="Times New Roman"/>
                          <a:cs typeface="Times New Roman"/>
                        </a:rPr>
                        <a:t>men</a:t>
                      </a:r>
                      <a:endParaRPr lang="ru-RU" sz="1000" dirty="0">
                        <a:latin typeface="Calibri"/>
                        <a:ea typeface="Calibri"/>
                        <a:cs typeface="Times New Roman"/>
                      </a:endParaRPr>
                    </a:p>
                  </a:txBody>
                  <a:tcPr marL="64800" marR="64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2104,7</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2227,4</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2408,2</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2465,7</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1467">
                <a:tc>
                  <a:txBody>
                    <a:bodyPr/>
                    <a:lstStyle/>
                    <a:p>
                      <a:pPr>
                        <a:lnSpc>
                          <a:spcPct val="115000"/>
                        </a:lnSpc>
                        <a:spcAft>
                          <a:spcPts val="0"/>
                        </a:spcAft>
                      </a:pPr>
                      <a:r>
                        <a:rPr lang="ru-RU" sz="1000">
                          <a:latin typeface="Times New Roman"/>
                          <a:ea typeface="Times New Roman"/>
                          <a:cs typeface="Times New Roman"/>
                        </a:rPr>
                        <a:t>   women</a:t>
                      </a:r>
                      <a:endParaRPr lang="ru-RU" sz="1000">
                        <a:latin typeface="Calibri"/>
                        <a:ea typeface="Calibri"/>
                        <a:cs typeface="Times New Roman"/>
                      </a:endParaRPr>
                    </a:p>
                  </a:txBody>
                  <a:tcPr marL="64800" marR="64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1957,6</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2101,7</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2263,4</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2294,2</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1467">
                <a:tc>
                  <a:txBody>
                    <a:bodyPr/>
                    <a:lstStyle/>
                    <a:p>
                      <a:pPr>
                        <a:lnSpc>
                          <a:spcPct val="115000"/>
                        </a:lnSpc>
                        <a:spcAft>
                          <a:spcPts val="0"/>
                        </a:spcAft>
                      </a:pPr>
                      <a:r>
                        <a:rPr lang="en-US" sz="1000" dirty="0">
                          <a:latin typeface="Times New Roman"/>
                          <a:ea typeface="Times New Roman"/>
                          <a:cs typeface="Times New Roman"/>
                        </a:rPr>
                        <a:t>Unemployed </a:t>
                      </a:r>
                      <a:r>
                        <a:rPr lang="en-US" sz="1000" dirty="0" smtClean="0">
                          <a:latin typeface="Times New Roman"/>
                          <a:ea typeface="Times New Roman"/>
                          <a:cs typeface="Times New Roman"/>
                        </a:rPr>
                        <a:t>persons </a:t>
                      </a:r>
                      <a:r>
                        <a:rPr lang="en-US" sz="1000" dirty="0">
                          <a:latin typeface="Times New Roman"/>
                          <a:ea typeface="Times New Roman"/>
                          <a:cs typeface="Times New Roman"/>
                        </a:rPr>
                        <a:t>- total, </a:t>
                      </a:r>
                      <a:r>
                        <a:rPr lang="en-US" sz="1000" dirty="0" err="1">
                          <a:latin typeface="Times New Roman"/>
                          <a:ea typeface="Times New Roman"/>
                          <a:cs typeface="Times New Roman"/>
                        </a:rPr>
                        <a:t>thsd</a:t>
                      </a:r>
                      <a:r>
                        <a:rPr lang="en-US" sz="1000" dirty="0">
                          <a:latin typeface="Times New Roman"/>
                          <a:ea typeface="Times New Roman"/>
                          <a:cs typeface="Times New Roman"/>
                        </a:rPr>
                        <a:t>. persons</a:t>
                      </a:r>
                      <a:endParaRPr lang="ru-RU" sz="1000" dirty="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317,8</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258,3</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243,7</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252,8</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1467">
                <a:tc>
                  <a:txBody>
                    <a:bodyPr/>
                    <a:lstStyle/>
                    <a:p>
                      <a:pPr>
                        <a:lnSpc>
                          <a:spcPct val="115000"/>
                        </a:lnSpc>
                        <a:spcAft>
                          <a:spcPts val="0"/>
                        </a:spcAft>
                      </a:pPr>
                      <a:r>
                        <a:rPr lang="ru-RU" sz="1000">
                          <a:latin typeface="Times New Roman"/>
                          <a:ea typeface="Times New Roman"/>
                          <a:cs typeface="Times New Roman"/>
                        </a:rPr>
                        <a:t>   men</a:t>
                      </a:r>
                      <a:endParaRPr lang="ru-RU" sz="1000">
                        <a:latin typeface="Calibri"/>
                        <a:ea typeface="Calibri"/>
                        <a:cs typeface="Times New Roman"/>
                      </a:endParaRPr>
                    </a:p>
                  </a:txBody>
                  <a:tcPr marL="64800" marR="64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164,1</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102,3</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102,6</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107,5</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1467">
                <a:tc>
                  <a:txBody>
                    <a:bodyPr/>
                    <a:lstStyle/>
                    <a:p>
                      <a:pPr>
                        <a:lnSpc>
                          <a:spcPct val="115000"/>
                        </a:lnSpc>
                        <a:spcAft>
                          <a:spcPts val="0"/>
                        </a:spcAft>
                      </a:pPr>
                      <a:r>
                        <a:rPr lang="ru-RU" sz="1000">
                          <a:latin typeface="Times New Roman"/>
                          <a:ea typeface="Times New Roman"/>
                          <a:cs typeface="Times New Roman"/>
                        </a:rPr>
                        <a:t>   women</a:t>
                      </a:r>
                      <a:endParaRPr lang="ru-RU" sz="1000">
                        <a:latin typeface="Calibri"/>
                        <a:ea typeface="Calibri"/>
                        <a:cs typeface="Times New Roman"/>
                      </a:endParaRPr>
                    </a:p>
                  </a:txBody>
                  <a:tcPr marL="64800" marR="64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153,7</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156,0</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141,1</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145,3</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1467">
                <a:tc>
                  <a:txBody>
                    <a:bodyPr/>
                    <a:lstStyle/>
                    <a:p>
                      <a:pPr>
                        <a:lnSpc>
                          <a:spcPct val="115000"/>
                        </a:lnSpc>
                        <a:spcAft>
                          <a:spcPts val="0"/>
                        </a:spcAft>
                      </a:pPr>
                      <a:r>
                        <a:rPr lang="ru-RU" sz="1000">
                          <a:latin typeface="Times New Roman"/>
                          <a:ea typeface="Times New Roman"/>
                          <a:cs typeface="Times New Roman"/>
                        </a:rPr>
                        <a:t>of which:</a:t>
                      </a:r>
                      <a:endParaRPr lang="ru-RU" sz="1000">
                        <a:latin typeface="Calibri"/>
                        <a:ea typeface="Calibri"/>
                        <a:cs typeface="Times New Roman"/>
                      </a:endParaRPr>
                    </a:p>
                  </a:txBody>
                  <a:tcPr marL="64800" marR="64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 </a:t>
                      </a:r>
                      <a:endParaRPr lang="ru-RU" sz="1000">
                        <a:latin typeface="Calibri"/>
                        <a:ea typeface="Calibri"/>
                        <a:cs typeface="Times New Roman"/>
                      </a:endParaRPr>
                    </a:p>
                  </a:txBody>
                  <a:tcPr marL="64800" marR="64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 </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latin typeface="Times New Roman"/>
                          <a:ea typeface="Times New Roman"/>
                          <a:cs typeface="Times New Roman"/>
                        </a:rPr>
                        <a:t> </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latin typeface="Times New Roman"/>
                          <a:ea typeface="Times New Roman"/>
                          <a:cs typeface="Times New Roman"/>
                        </a:rPr>
                        <a:t> </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33864">
                <a:tc>
                  <a:txBody>
                    <a:bodyPr/>
                    <a:lstStyle/>
                    <a:p>
                      <a:pPr>
                        <a:lnSpc>
                          <a:spcPct val="115000"/>
                        </a:lnSpc>
                        <a:spcAft>
                          <a:spcPts val="0"/>
                        </a:spcAft>
                      </a:pPr>
                      <a:r>
                        <a:rPr lang="en-US" sz="1000">
                          <a:latin typeface="Times New Roman"/>
                          <a:ea typeface="Times New Roman"/>
                          <a:cs typeface="Times New Roman"/>
                        </a:rPr>
                        <a:t>persons received official unemployment status in employment service offices, total, person</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56343</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38966</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28877</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32972</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1467">
                <a:tc>
                  <a:txBody>
                    <a:bodyPr/>
                    <a:lstStyle/>
                    <a:p>
                      <a:pPr>
                        <a:lnSpc>
                          <a:spcPct val="115000"/>
                        </a:lnSpc>
                        <a:spcAft>
                          <a:spcPts val="0"/>
                        </a:spcAft>
                      </a:pPr>
                      <a:r>
                        <a:rPr lang="ru-RU" sz="1000">
                          <a:latin typeface="Times New Roman"/>
                          <a:ea typeface="Times New Roman"/>
                          <a:cs typeface="Times New Roman"/>
                        </a:rPr>
                        <a:t>   men</a:t>
                      </a:r>
                      <a:endParaRPr lang="ru-RU" sz="1000">
                        <a:latin typeface="Calibri"/>
                        <a:ea typeface="Calibri"/>
                        <a:cs typeface="Times New Roman"/>
                      </a:endParaRPr>
                    </a:p>
                  </a:txBody>
                  <a:tcPr marL="64800" marR="64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27265</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21979</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17728</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20418</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1467">
                <a:tc>
                  <a:txBody>
                    <a:bodyPr/>
                    <a:lstStyle/>
                    <a:p>
                      <a:pPr>
                        <a:lnSpc>
                          <a:spcPct val="115000"/>
                        </a:lnSpc>
                        <a:spcAft>
                          <a:spcPts val="0"/>
                        </a:spcAft>
                      </a:pPr>
                      <a:r>
                        <a:rPr lang="ru-RU" sz="1000">
                          <a:latin typeface="Times New Roman"/>
                          <a:ea typeface="Times New Roman"/>
                          <a:cs typeface="Times New Roman"/>
                        </a:rPr>
                        <a:t>   women</a:t>
                      </a:r>
                      <a:endParaRPr lang="ru-RU" sz="1000">
                        <a:latin typeface="Calibri"/>
                        <a:ea typeface="Calibri"/>
                        <a:cs typeface="Times New Roman"/>
                      </a:endParaRPr>
                    </a:p>
                  </a:txBody>
                  <a:tcPr marL="64800" marR="64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29078</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16987</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11149</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12554</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1467">
                <a:tc>
                  <a:txBody>
                    <a:bodyPr/>
                    <a:lstStyle/>
                    <a:p>
                      <a:pPr>
                        <a:lnSpc>
                          <a:spcPct val="115000"/>
                        </a:lnSpc>
                        <a:spcAft>
                          <a:spcPts val="0"/>
                        </a:spcAft>
                      </a:pPr>
                      <a:r>
                        <a:rPr lang="ru-RU" sz="1000">
                          <a:latin typeface="Times New Roman"/>
                          <a:ea typeface="Times New Roman"/>
                          <a:cs typeface="Times New Roman"/>
                        </a:rPr>
                        <a:t>of which:</a:t>
                      </a:r>
                      <a:endParaRPr lang="ru-RU" sz="1000">
                        <a:latin typeface="Calibri"/>
                        <a:ea typeface="Calibri"/>
                        <a:cs typeface="Times New Roman"/>
                      </a:endParaRPr>
                    </a:p>
                  </a:txBody>
                  <a:tcPr marL="64800" marR="64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 </a:t>
                      </a:r>
                      <a:endParaRPr lang="ru-RU" sz="1000">
                        <a:latin typeface="Calibri"/>
                        <a:ea typeface="Calibri"/>
                        <a:cs typeface="Times New Roman"/>
                      </a:endParaRPr>
                    </a:p>
                  </a:txBody>
                  <a:tcPr marL="64800" marR="64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 </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latin typeface="Times New Roman"/>
                          <a:ea typeface="Times New Roman"/>
                          <a:cs typeface="Times New Roman"/>
                        </a:rPr>
                        <a:t> </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000">
                          <a:latin typeface="Times New Roman"/>
                          <a:ea typeface="Times New Roman"/>
                          <a:cs typeface="Times New Roman"/>
                        </a:rPr>
                        <a:t> </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1467">
                <a:tc>
                  <a:txBody>
                    <a:bodyPr/>
                    <a:lstStyle/>
                    <a:p>
                      <a:pPr>
                        <a:lnSpc>
                          <a:spcPct val="115000"/>
                        </a:lnSpc>
                        <a:spcAft>
                          <a:spcPts val="0"/>
                        </a:spcAft>
                      </a:pPr>
                      <a:r>
                        <a:rPr lang="en-US" sz="1000">
                          <a:latin typeface="Times New Roman"/>
                          <a:ea typeface="Times New Roman"/>
                          <a:cs typeface="Times New Roman"/>
                        </a:rPr>
                        <a:t>receiving benefits as unemployed, total, person</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2087</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87</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1543</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1857</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1467">
                <a:tc>
                  <a:txBody>
                    <a:bodyPr/>
                    <a:lstStyle/>
                    <a:p>
                      <a:pPr>
                        <a:lnSpc>
                          <a:spcPct val="115000"/>
                        </a:lnSpc>
                        <a:spcAft>
                          <a:spcPts val="0"/>
                        </a:spcAft>
                      </a:pPr>
                      <a:r>
                        <a:rPr lang="ru-RU" sz="1000">
                          <a:latin typeface="Times New Roman"/>
                          <a:ea typeface="Times New Roman"/>
                          <a:cs typeface="Times New Roman"/>
                        </a:rPr>
                        <a:t>   men</a:t>
                      </a:r>
                      <a:endParaRPr lang="ru-RU" sz="1000">
                        <a:latin typeface="Calibri"/>
                        <a:ea typeface="Calibri"/>
                        <a:cs typeface="Times New Roman"/>
                      </a:endParaRPr>
                    </a:p>
                  </a:txBody>
                  <a:tcPr marL="64800" marR="64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1316</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70</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1087</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1238</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1467">
                <a:tc>
                  <a:txBody>
                    <a:bodyPr/>
                    <a:lstStyle/>
                    <a:p>
                      <a:pPr>
                        <a:lnSpc>
                          <a:spcPct val="115000"/>
                        </a:lnSpc>
                        <a:spcAft>
                          <a:spcPts val="0"/>
                        </a:spcAft>
                      </a:pPr>
                      <a:r>
                        <a:rPr lang="ru-RU" sz="1000">
                          <a:latin typeface="Times New Roman"/>
                          <a:ea typeface="Times New Roman"/>
                          <a:cs typeface="Times New Roman"/>
                        </a:rPr>
                        <a:t>   women</a:t>
                      </a:r>
                      <a:endParaRPr lang="ru-RU" sz="1000">
                        <a:latin typeface="Calibri"/>
                        <a:ea typeface="Calibri"/>
                        <a:cs typeface="Times New Roman"/>
                      </a:endParaRPr>
                    </a:p>
                  </a:txBody>
                  <a:tcPr marL="64800" marR="64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771</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17</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a:latin typeface="Times New Roman"/>
                          <a:ea typeface="Times New Roman"/>
                          <a:cs typeface="Times New Roman"/>
                        </a:rPr>
                        <a:t>456</a:t>
                      </a:r>
                      <a:endParaRPr lang="ru-RU" sz="100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ru-RU" sz="1000" dirty="0">
                          <a:latin typeface="Times New Roman"/>
                          <a:ea typeface="Times New Roman"/>
                          <a:cs typeface="Times New Roman"/>
                        </a:rPr>
                        <a:t>619</a:t>
                      </a:r>
                      <a:endParaRPr lang="ru-RU" sz="1000" dirty="0">
                        <a:latin typeface="Calibri"/>
                        <a:ea typeface="Calibri"/>
                        <a:cs typeface="Times New Roman"/>
                      </a:endParaRPr>
                    </a:p>
                  </a:txBody>
                  <a:tcPr marL="64800" marR="648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8609"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Диаграмма 2"/>
          <p:cNvGraphicFramePr/>
          <p:nvPr>
            <p:extLst>
              <p:ext uri="{D42A27DB-BD31-4B8C-83A1-F6EECF244321}">
                <p14:modId xmlns:p14="http://schemas.microsoft.com/office/powerpoint/2010/main" xmlns="" val="4249701033"/>
              </p:ext>
            </p:extLst>
          </p:nvPr>
        </p:nvGraphicFramePr>
        <p:xfrm>
          <a:off x="539552" y="195486"/>
          <a:ext cx="7992888" cy="465998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15026374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3203848" y="411510"/>
            <a:ext cx="2819233" cy="707886"/>
          </a:xfrm>
        </p:spPr>
        <p:txBody>
          <a:bodyPr wrap="none">
            <a:spAutoFit/>
          </a:bodyPr>
          <a:lstStyle/>
          <a:p>
            <a:pPr>
              <a:defRPr/>
            </a:pPr>
            <a:r>
              <a:rPr lang="az-Latn-AZ" sz="2000" b="1" dirty="0" smtClean="0">
                <a:latin typeface="Times New Roman" pitchFamily="18" charset="0"/>
                <a:cs typeface="Times New Roman" pitchFamily="18" charset="0"/>
              </a:rPr>
              <a:t/>
            </a:r>
            <a:br>
              <a:rPr lang="az-Latn-AZ" sz="2000" b="1" dirty="0" smtClean="0">
                <a:latin typeface="Times New Roman" pitchFamily="18" charset="0"/>
                <a:cs typeface="Times New Roman" pitchFamily="18" charset="0"/>
              </a:rPr>
            </a:br>
            <a:r>
              <a:rPr lang="en-US" sz="2000" b="1" dirty="0" smtClean="0">
                <a:latin typeface="Times New Roman" pitchFamily="18" charset="0"/>
                <a:cs typeface="Times New Roman" pitchFamily="18" charset="0"/>
              </a:rPr>
              <a:t>  Women </a:t>
            </a:r>
            <a:r>
              <a:rPr lang="en-US" sz="2000" b="1" dirty="0">
                <a:latin typeface="Times New Roman" pitchFamily="18" charset="0"/>
                <a:cs typeface="Times New Roman" pitchFamily="18" charset="0"/>
              </a:rPr>
              <a:t>entrepreneurs </a:t>
            </a:r>
            <a:endParaRPr lang="ru-RU" sz="2000" b="1" dirty="0">
              <a:latin typeface="Times New Roman" pitchFamily="18" charset="0"/>
              <a:cs typeface="Times New Roman" pitchFamily="18" charset="0"/>
            </a:endParaRPr>
          </a:p>
        </p:txBody>
      </p:sp>
      <p:graphicFrame>
        <p:nvGraphicFramePr>
          <p:cNvPr id="40962" name="Содержимое 3"/>
          <p:cNvGraphicFramePr>
            <a:graphicFrameLocks noGrp="1"/>
          </p:cNvGraphicFramePr>
          <p:nvPr>
            <p:ph idx="1"/>
          </p:nvPr>
        </p:nvGraphicFramePr>
        <p:xfrm>
          <a:off x="1716088" y="1200150"/>
          <a:ext cx="5711825" cy="3394075"/>
        </p:xfrm>
        <a:graphic>
          <a:graphicData uri="http://schemas.openxmlformats.org/presentationml/2006/ole">
            <p:oleObj spid="_x0000_s1057" r:id="rId3" imgW="7870618" imgH="4676037" progId="Excel.Sheet.8">
              <p:embed/>
            </p:oleObj>
          </a:graphicData>
        </a:graphic>
      </p:graphicFrame>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Прямоугольник 1"/>
          <p:cNvSpPr>
            <a:spLocks noChangeArrowheads="1"/>
          </p:cNvSpPr>
          <p:nvPr/>
        </p:nvSpPr>
        <p:spPr bwMode="auto">
          <a:xfrm>
            <a:off x="4355976" y="321469"/>
            <a:ext cx="4392488" cy="1754326"/>
          </a:xfrm>
          <a:prstGeom prst="rect">
            <a:avLst/>
          </a:prstGeom>
          <a:noFill/>
          <a:ln w="9525">
            <a:noFill/>
            <a:miter lim="800000"/>
            <a:headEnd/>
            <a:tailEnd/>
          </a:ln>
        </p:spPr>
        <p:txBody>
          <a:bodyPr wrap="square">
            <a:spAutoFit/>
          </a:bodyPr>
          <a:lstStyle/>
          <a:p>
            <a:pPr algn="just"/>
            <a:r>
              <a:rPr lang="en-US" dirty="0" smtClean="0">
                <a:latin typeface="Times New Roman" pitchFamily="18" charset="0"/>
                <a:cs typeface="Times New Roman" pitchFamily="18" charset="0"/>
              </a:rPr>
              <a:t>The F</a:t>
            </a:r>
            <a:r>
              <a:rPr lang="az-Latn-AZ" dirty="0">
                <a:latin typeface="Times New Roman" pitchFamily="18" charset="0"/>
                <a:cs typeface="Times New Roman" pitchFamily="18" charset="0"/>
              </a:rPr>
              <a:t>irst </a:t>
            </a:r>
            <a:r>
              <a:rPr lang="en-US" dirty="0">
                <a:latin typeface="Times New Roman" pitchFamily="18" charset="0"/>
                <a:cs typeface="Times New Roman" pitchFamily="18" charset="0"/>
              </a:rPr>
              <a:t> Secular School for girls </a:t>
            </a:r>
            <a:r>
              <a:rPr lang="az-Latn-AZ" dirty="0" smtClean="0">
                <a:latin typeface="Times New Roman" pitchFamily="18" charset="0"/>
                <a:cs typeface="Times New Roman" pitchFamily="18" charset="0"/>
              </a:rPr>
              <a:t>was </a:t>
            </a:r>
            <a:r>
              <a:rPr lang="en-US" dirty="0" smtClean="0">
                <a:latin typeface="Times New Roman" pitchFamily="18" charset="0"/>
                <a:cs typeface="Times New Roman" pitchFamily="18" charset="0"/>
              </a:rPr>
              <a:t>opened in Azerbaijan </a:t>
            </a:r>
            <a:r>
              <a:rPr lang="az-Latn-AZ" dirty="0" smtClean="0">
                <a:latin typeface="Times New Roman" pitchFamily="18" charset="0"/>
                <a:cs typeface="Times New Roman" pitchFamily="18" charset="0"/>
              </a:rPr>
              <a:t>1</a:t>
            </a:r>
            <a:r>
              <a:rPr lang="en-US" dirty="0" smtClean="0">
                <a:latin typeface="Times New Roman" pitchFamily="18" charset="0"/>
                <a:cs typeface="Times New Roman" pitchFamily="18" charset="0"/>
              </a:rPr>
              <a:t>16</a:t>
            </a:r>
            <a:r>
              <a:rPr lang="az-Latn-AZ" dirty="0" smtClean="0">
                <a:latin typeface="Times New Roman" pitchFamily="18" charset="0"/>
                <a:cs typeface="Times New Roman" pitchFamily="18" charset="0"/>
              </a:rPr>
              <a:t> </a:t>
            </a:r>
            <a:r>
              <a:rPr lang="az-Latn-AZ" dirty="0">
                <a:latin typeface="Times New Roman" pitchFamily="18" charset="0"/>
                <a:cs typeface="Times New Roman" pitchFamily="18" charset="0"/>
              </a:rPr>
              <a:t>years </a:t>
            </a:r>
            <a:r>
              <a:rPr lang="az-Latn-AZ" dirty="0" smtClean="0">
                <a:latin typeface="Times New Roman" pitchFamily="18" charset="0"/>
                <a:cs typeface="Times New Roman" pitchFamily="18" charset="0"/>
              </a:rPr>
              <a:t>ago</a:t>
            </a:r>
            <a:r>
              <a:rPr lang="en-US" b="1" dirty="0" smtClean="0">
                <a:latin typeface="Times New Roman" pitchFamily="18" charset="0"/>
                <a:cs typeface="Times New Roman" pitchFamily="18" charset="0"/>
              </a:rPr>
              <a:t>. </a:t>
            </a:r>
            <a:r>
              <a:rPr lang="az-Latn-AZ" b="1" dirty="0" smtClean="0">
                <a:latin typeface="Times New Roman" pitchFamily="18" charset="0"/>
                <a:cs typeface="Times New Roman" pitchFamily="18" charset="0"/>
              </a:rPr>
              <a:t> </a:t>
            </a:r>
            <a:endParaRPr lang="en-US" b="1"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The </a:t>
            </a:r>
            <a:r>
              <a:rPr lang="en-US" dirty="0">
                <a:latin typeface="Times New Roman" pitchFamily="18" charset="0"/>
                <a:cs typeface="Times New Roman" pitchFamily="18" charset="0"/>
              </a:rPr>
              <a:t>suffrage </a:t>
            </a:r>
            <a:r>
              <a:rPr lang="en-US" dirty="0" smtClean="0">
                <a:latin typeface="Times New Roman" pitchFamily="18" charset="0"/>
                <a:cs typeface="Times New Roman" pitchFamily="18" charset="0"/>
              </a:rPr>
              <a:t> was granted to Azerbaijani women 100 years ago</a:t>
            </a:r>
            <a:r>
              <a:rPr lang="en-US" b="1" dirty="0" smtClean="0">
                <a:latin typeface="Times New Roman" pitchFamily="18" charset="0"/>
                <a:cs typeface="Times New Roman" pitchFamily="18" charset="0"/>
              </a:rPr>
              <a:t> </a:t>
            </a:r>
            <a:r>
              <a:rPr lang="en-US" dirty="0">
                <a:latin typeface="Times New Roman" pitchFamily="18" charset="0"/>
                <a:cs typeface="Times New Roman" pitchFamily="18" charset="0"/>
              </a:rPr>
              <a:t>thus making Azerbaijan the first Muslim country where women got equal political rights with </a:t>
            </a:r>
            <a:r>
              <a:rPr lang="en-US" dirty="0" smtClean="0">
                <a:latin typeface="Times New Roman" pitchFamily="18" charset="0"/>
                <a:cs typeface="Times New Roman" pitchFamily="18" charset="0"/>
              </a:rPr>
              <a:t>men. </a:t>
            </a:r>
            <a:endParaRPr lang="ru-RU" b="1" dirty="0">
              <a:latin typeface="Times New Roman" pitchFamily="18" charset="0"/>
              <a:cs typeface="Times New Roman" pitchFamily="18" charset="0"/>
            </a:endParaRPr>
          </a:p>
        </p:txBody>
      </p:sp>
      <p:pic>
        <p:nvPicPr>
          <p:cNvPr id="13315" name="Picture 2" descr="C:\Users\Aynur\Desktop\12vm.jpg"/>
          <p:cNvPicPr>
            <a:picLocks noChangeAspect="1" noChangeArrowheads="1"/>
          </p:cNvPicPr>
          <p:nvPr/>
        </p:nvPicPr>
        <p:blipFill>
          <a:blip r:embed="rId2"/>
          <a:srcRect/>
          <a:stretch>
            <a:fillRect/>
          </a:stretch>
        </p:blipFill>
        <p:spPr bwMode="auto">
          <a:xfrm>
            <a:off x="354013" y="321469"/>
            <a:ext cx="3924300" cy="2089547"/>
          </a:xfrm>
          <a:prstGeom prst="rect">
            <a:avLst/>
          </a:prstGeom>
          <a:noFill/>
          <a:ln w="9525">
            <a:noFill/>
            <a:miter lim="800000"/>
            <a:headEnd/>
            <a:tailEnd/>
          </a:ln>
        </p:spPr>
      </p:pic>
      <p:pic>
        <p:nvPicPr>
          <p:cNvPr id="13316" name="Picture 3" descr="C:\Users\Aynur\Desktop\44vm.jpg"/>
          <p:cNvPicPr>
            <a:picLocks noChangeAspect="1" noChangeArrowheads="1"/>
          </p:cNvPicPr>
          <p:nvPr/>
        </p:nvPicPr>
        <p:blipFill>
          <a:blip r:embed="rId3"/>
          <a:srcRect/>
          <a:stretch>
            <a:fillRect/>
          </a:stretch>
        </p:blipFill>
        <p:spPr bwMode="auto">
          <a:xfrm>
            <a:off x="4643438" y="2518172"/>
            <a:ext cx="3790950" cy="2365772"/>
          </a:xfrm>
          <a:prstGeom prst="rect">
            <a:avLst/>
          </a:prstGeom>
          <a:noFill/>
          <a:ln w="9525">
            <a:noFill/>
            <a:miter lim="800000"/>
            <a:headEnd/>
            <a:tailEnd/>
          </a:ln>
        </p:spPr>
      </p:pic>
      <p:pic>
        <p:nvPicPr>
          <p:cNvPr id="13317" name="Picture 4" descr="C:\Users\Aynur\Desktop\2vm.jpg"/>
          <p:cNvPicPr>
            <a:picLocks noChangeAspect="1" noChangeArrowheads="1"/>
          </p:cNvPicPr>
          <p:nvPr/>
        </p:nvPicPr>
        <p:blipFill>
          <a:blip r:embed="rId4"/>
          <a:srcRect/>
          <a:stretch>
            <a:fillRect/>
          </a:stretch>
        </p:blipFill>
        <p:spPr bwMode="auto">
          <a:xfrm>
            <a:off x="357188" y="2612232"/>
            <a:ext cx="3929062" cy="21562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Объект 1"/>
          <p:cNvGraphicFramePr>
            <a:graphicFrameLocks/>
          </p:cNvGraphicFramePr>
          <p:nvPr/>
        </p:nvGraphicFramePr>
        <p:xfrm>
          <a:off x="1285852" y="1500181"/>
          <a:ext cx="6715172" cy="3307556"/>
        </p:xfrm>
        <a:graphic>
          <a:graphicData uri="http://schemas.openxmlformats.org/presentationml/2006/ole">
            <p:oleObj spid="_x0000_s2081" r:id="rId3" imgW="8303472" imgH="4413887" progId="Excel.Sheet.8">
              <p:embed/>
            </p:oleObj>
          </a:graphicData>
        </a:graphic>
      </p:graphicFrame>
      <p:sp>
        <p:nvSpPr>
          <p:cNvPr id="4" name="Прямоугольник 3"/>
          <p:cNvSpPr/>
          <p:nvPr/>
        </p:nvSpPr>
        <p:spPr>
          <a:xfrm>
            <a:off x="3598846" y="482204"/>
            <a:ext cx="2695610" cy="400110"/>
          </a:xfrm>
          <a:prstGeom prst="rect">
            <a:avLst/>
          </a:prstGeom>
        </p:spPr>
        <p:txBody>
          <a:bodyPr wrap="none">
            <a:spAutoFit/>
          </a:bodyPr>
          <a:lstStyle/>
          <a:p>
            <a:pPr algn="ctr" eaLnBrk="0" hangingPunct="0">
              <a:defRPr/>
            </a:pPr>
            <a:r>
              <a:rPr lang="en-US" sz="2000" b="1" dirty="0" smtClean="0">
                <a:latin typeface="Times New Roman" pitchFamily="18" charset="0"/>
                <a:cs typeface="Times New Roman" pitchFamily="18" charset="0"/>
              </a:rPr>
              <a:t>Women </a:t>
            </a:r>
            <a:r>
              <a:rPr lang="en-US" sz="2000" b="1" dirty="0">
                <a:latin typeface="Times New Roman" pitchFamily="18" charset="0"/>
                <a:cs typeface="Times New Roman" pitchFamily="18" charset="0"/>
              </a:rPr>
              <a:t>entrepreneurs </a:t>
            </a:r>
            <a:endParaRPr lang="ru-RU" sz="20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ятиугольник 7"/>
          <p:cNvSpPr/>
          <p:nvPr/>
        </p:nvSpPr>
        <p:spPr>
          <a:xfrm>
            <a:off x="285720" y="1214430"/>
            <a:ext cx="4104456" cy="1440160"/>
          </a:xfrm>
          <a:prstGeom prst="homePlate">
            <a:avLst/>
          </a:prstGeom>
        </p:spPr>
        <p:style>
          <a:lnRef idx="1">
            <a:schemeClr val="accent2"/>
          </a:lnRef>
          <a:fillRef idx="2">
            <a:schemeClr val="accent2"/>
          </a:fillRef>
          <a:effectRef idx="1">
            <a:schemeClr val="accent2"/>
          </a:effectRef>
          <a:fontRef idx="minor">
            <a:schemeClr val="dk1"/>
          </a:fontRef>
        </p:style>
        <p:txBody>
          <a:bodyPr anchor="ctr"/>
          <a:lstStyle/>
          <a:p>
            <a:pPr algn="ctr" eaLnBrk="0" hangingPunct="0">
              <a:defRPr/>
            </a:pPr>
            <a:endParaRPr lang="en-US" sz="1400" b="1" dirty="0" smtClean="0">
              <a:solidFill>
                <a:schemeClr val="tx1"/>
              </a:solidFill>
              <a:latin typeface="Times New Roman" pitchFamily="18" charset="0"/>
              <a:cs typeface="Times New Roman" pitchFamily="18" charset="0"/>
            </a:endParaRPr>
          </a:p>
          <a:p>
            <a:pPr algn="ctr" eaLnBrk="0" hangingPunct="0">
              <a:defRPr/>
            </a:pPr>
            <a:r>
              <a:rPr lang="en-US" sz="1400" b="1" dirty="0" smtClean="0">
                <a:solidFill>
                  <a:schemeClr val="tx1"/>
                </a:solidFill>
                <a:latin typeface="Times New Roman" pitchFamily="18" charset="0"/>
                <a:cs typeface="Times New Roman" pitchFamily="18" charset="0"/>
              </a:rPr>
              <a:t>Soft </a:t>
            </a:r>
            <a:r>
              <a:rPr lang="en-US" sz="1400" b="1" dirty="0">
                <a:solidFill>
                  <a:schemeClr val="tx1"/>
                </a:solidFill>
                <a:latin typeface="Times New Roman" pitchFamily="18" charset="0"/>
                <a:cs typeface="Times New Roman" pitchFamily="18" charset="0"/>
              </a:rPr>
              <a:t>credit lines up to 7,7 million AZN were given to 317 IDPs in  2014 </a:t>
            </a:r>
            <a:endParaRPr lang="ru-RU" sz="1400" dirty="0">
              <a:solidFill>
                <a:schemeClr val="tx1"/>
              </a:solidFill>
              <a:latin typeface="Times New Roman" pitchFamily="18" charset="0"/>
              <a:cs typeface="Times New Roman" pitchFamily="18" charset="0"/>
            </a:endParaRPr>
          </a:p>
          <a:p>
            <a:pPr>
              <a:defRPr/>
            </a:pPr>
            <a:endParaRPr lang="ru-RU" sz="1600" dirty="0">
              <a:solidFill>
                <a:schemeClr val="tx1"/>
              </a:solidFill>
            </a:endParaRPr>
          </a:p>
        </p:txBody>
      </p:sp>
      <p:sp>
        <p:nvSpPr>
          <p:cNvPr id="11" name="Нашивка 10"/>
          <p:cNvSpPr/>
          <p:nvPr/>
        </p:nvSpPr>
        <p:spPr>
          <a:xfrm>
            <a:off x="4643444" y="1285869"/>
            <a:ext cx="4176713" cy="1296143"/>
          </a:xfrm>
          <a:prstGeom prst="chevron">
            <a:avLst/>
          </a:prstGeom>
        </p:spPr>
        <p:style>
          <a:lnRef idx="1">
            <a:schemeClr val="accent2"/>
          </a:lnRef>
          <a:fillRef idx="2">
            <a:schemeClr val="accent2"/>
          </a:fillRef>
          <a:effectRef idx="1">
            <a:schemeClr val="accent2"/>
          </a:effectRef>
          <a:fontRef idx="minor">
            <a:schemeClr val="dk1"/>
          </a:fontRef>
        </p:style>
        <p:txBody>
          <a:bodyPr anchor="ctr"/>
          <a:lstStyle/>
          <a:p>
            <a:pPr>
              <a:defRPr/>
            </a:pPr>
            <a:endParaRPr lang="en-US" sz="1400" b="1" dirty="0" smtClean="0">
              <a:solidFill>
                <a:schemeClr val="tx1"/>
              </a:solidFill>
              <a:latin typeface="Times New Roman" pitchFamily="18" charset="0"/>
              <a:cs typeface="Times New Roman" pitchFamily="18" charset="0"/>
            </a:endParaRPr>
          </a:p>
          <a:p>
            <a:pPr>
              <a:defRPr/>
            </a:pPr>
            <a:r>
              <a:rPr lang="az-Latn-AZ" sz="1400" b="1" dirty="0" smtClean="0">
                <a:solidFill>
                  <a:schemeClr val="tx1"/>
                </a:solidFill>
                <a:latin typeface="Times New Roman" pitchFamily="18" charset="0"/>
                <a:cs typeface="Times New Roman" pitchFamily="18" charset="0"/>
              </a:rPr>
              <a:t>545</a:t>
            </a:r>
            <a:r>
              <a:rPr lang="en-US" sz="1400" b="1" dirty="0" smtClean="0">
                <a:solidFill>
                  <a:schemeClr val="tx1"/>
                </a:solidFill>
                <a:latin typeface="Times New Roman" pitchFamily="18" charset="0"/>
                <a:cs typeface="Times New Roman" pitchFamily="18" charset="0"/>
              </a:rPr>
              <a:t> </a:t>
            </a:r>
            <a:r>
              <a:rPr lang="en-US" sz="1400" b="1" dirty="0">
                <a:solidFill>
                  <a:schemeClr val="tx1"/>
                </a:solidFill>
                <a:latin typeface="Times New Roman" pitchFamily="18" charset="0"/>
                <a:cs typeface="Times New Roman" pitchFamily="18" charset="0"/>
              </a:rPr>
              <a:t>new job places has been opened</a:t>
            </a:r>
            <a:endParaRPr lang="ru-RU" sz="1400" b="1" dirty="0">
              <a:solidFill>
                <a:schemeClr val="tx1"/>
              </a:solidFill>
              <a:latin typeface="Times New Roman" pitchFamily="18" charset="0"/>
              <a:cs typeface="Times New Roman" pitchFamily="18" charset="0"/>
            </a:endParaRPr>
          </a:p>
          <a:p>
            <a:pPr>
              <a:defRPr/>
            </a:pPr>
            <a:endParaRPr lang="ru-RU" sz="1600" b="1" dirty="0">
              <a:solidFill>
                <a:schemeClr val="tx1"/>
              </a:solidFill>
              <a:latin typeface="Arial" pitchFamily="34" charset="0"/>
              <a:cs typeface="Arial" pitchFamily="34" charset="0"/>
            </a:endParaRPr>
          </a:p>
        </p:txBody>
      </p:sp>
      <p:sp>
        <p:nvSpPr>
          <p:cNvPr id="13" name="Штриховая стрелка вправо 12"/>
          <p:cNvSpPr/>
          <p:nvPr/>
        </p:nvSpPr>
        <p:spPr>
          <a:xfrm>
            <a:off x="214282" y="2714626"/>
            <a:ext cx="4357718" cy="2143140"/>
          </a:xfrm>
          <a:prstGeom prst="stripedRightArrow">
            <a:avLst>
              <a:gd name="adj1" fmla="val 50000"/>
              <a:gd name="adj2" fmla="val 40415"/>
            </a:avLst>
          </a:prstGeom>
        </p:spPr>
        <p:style>
          <a:lnRef idx="1">
            <a:schemeClr val="accent6"/>
          </a:lnRef>
          <a:fillRef idx="2">
            <a:schemeClr val="accent6"/>
          </a:fillRef>
          <a:effectRef idx="1">
            <a:schemeClr val="accent6"/>
          </a:effectRef>
          <a:fontRef idx="minor">
            <a:schemeClr val="dk1"/>
          </a:fontRef>
        </p:style>
        <p:txBody>
          <a:bodyPr anchor="ctr"/>
          <a:lstStyle/>
          <a:p>
            <a:pPr>
              <a:defRPr/>
            </a:pPr>
            <a:endParaRPr lang="ru-RU" sz="1400" dirty="0">
              <a:solidFill>
                <a:schemeClr val="tx1"/>
              </a:solidFill>
              <a:latin typeface="Times New Roman" pitchFamily="18" charset="0"/>
              <a:cs typeface="Times New Roman" pitchFamily="18" charset="0"/>
            </a:endParaRPr>
          </a:p>
          <a:p>
            <a:pPr>
              <a:defRPr/>
            </a:pPr>
            <a:r>
              <a:rPr lang="en-US" sz="1400" b="1" dirty="0" smtClean="0">
                <a:solidFill>
                  <a:schemeClr val="tx1"/>
                </a:solidFill>
                <a:latin typeface="Times New Roman" pitchFamily="18" charset="0"/>
                <a:cs typeface="Times New Roman" pitchFamily="18" charset="0"/>
              </a:rPr>
              <a:t>Soft </a:t>
            </a:r>
            <a:r>
              <a:rPr lang="en-US" sz="1400" b="1" dirty="0">
                <a:solidFill>
                  <a:schemeClr val="tx1"/>
                </a:solidFill>
                <a:latin typeface="Times New Roman" pitchFamily="18" charset="0"/>
                <a:cs typeface="Times New Roman" pitchFamily="18" charset="0"/>
              </a:rPr>
              <a:t>credit lines up to 5,1 million AZN were given to 293 IDPs entrepreneurs  in  2015 </a:t>
            </a:r>
          </a:p>
        </p:txBody>
      </p:sp>
      <p:sp>
        <p:nvSpPr>
          <p:cNvPr id="15" name="Стрелка вправо с вырезом 14"/>
          <p:cNvSpPr/>
          <p:nvPr/>
        </p:nvSpPr>
        <p:spPr>
          <a:xfrm>
            <a:off x="4929190" y="2786064"/>
            <a:ext cx="3817938" cy="2033984"/>
          </a:xfrm>
          <a:prstGeom prst="notchedRightArrow">
            <a:avLst/>
          </a:prstGeom>
        </p:spPr>
        <p:style>
          <a:lnRef idx="1">
            <a:schemeClr val="accent6"/>
          </a:lnRef>
          <a:fillRef idx="2">
            <a:schemeClr val="accent6"/>
          </a:fillRef>
          <a:effectRef idx="1">
            <a:schemeClr val="accent6"/>
          </a:effectRef>
          <a:fontRef idx="minor">
            <a:schemeClr val="dk1"/>
          </a:fontRef>
        </p:style>
        <p:txBody>
          <a:bodyPr anchor="ctr"/>
          <a:lstStyle/>
          <a:p>
            <a:pPr>
              <a:defRPr/>
            </a:pPr>
            <a:endParaRPr lang="ru-RU" sz="1400" b="1" dirty="0">
              <a:solidFill>
                <a:schemeClr val="tx1"/>
              </a:solidFill>
              <a:latin typeface="Times New Roman" pitchFamily="18" charset="0"/>
              <a:cs typeface="Times New Roman" pitchFamily="18" charset="0"/>
            </a:endParaRPr>
          </a:p>
          <a:p>
            <a:pPr>
              <a:defRPr/>
            </a:pPr>
            <a:r>
              <a:rPr lang="en-US" sz="1400" b="1" dirty="0" smtClean="0">
                <a:solidFill>
                  <a:schemeClr val="tx1"/>
                </a:solidFill>
                <a:latin typeface="Times New Roman" pitchFamily="18" charset="0"/>
                <a:cs typeface="Times New Roman" pitchFamily="18" charset="0"/>
              </a:rPr>
              <a:t>366 </a:t>
            </a:r>
            <a:r>
              <a:rPr lang="en-US" sz="1400" b="1" dirty="0">
                <a:solidFill>
                  <a:schemeClr val="tx1"/>
                </a:solidFill>
                <a:latin typeface="Times New Roman" pitchFamily="18" charset="0"/>
                <a:cs typeface="Times New Roman" pitchFamily="18" charset="0"/>
              </a:rPr>
              <a:t>new job places has been opened</a:t>
            </a:r>
            <a:endParaRPr lang="ru-RU" sz="1400" b="1" dirty="0">
              <a:solidFill>
                <a:schemeClr val="tx1"/>
              </a:solidFill>
              <a:latin typeface="Times New Roman" pitchFamily="18" charset="0"/>
              <a:cs typeface="Times New Roman" pitchFamily="18" charset="0"/>
            </a:endParaRPr>
          </a:p>
        </p:txBody>
      </p:sp>
      <p:sp>
        <p:nvSpPr>
          <p:cNvPr id="9" name="Заголовок 8"/>
          <p:cNvSpPr>
            <a:spLocks noGrp="1"/>
          </p:cNvSpPr>
          <p:nvPr>
            <p:ph type="title"/>
          </p:nvPr>
        </p:nvSpPr>
        <p:spPr>
          <a:xfrm>
            <a:off x="539552" y="372529"/>
            <a:ext cx="8352928" cy="400110"/>
          </a:xfrm>
        </p:spPr>
        <p:txBody>
          <a:bodyPr wrap="square">
            <a:spAutoFit/>
          </a:bodyPr>
          <a:lstStyle/>
          <a:p>
            <a:pPr>
              <a:defRPr/>
            </a:pPr>
            <a:r>
              <a:rPr lang="en-US" sz="2000" b="1" dirty="0" smtClean="0">
                <a:latin typeface="Times New Roman" pitchFamily="18" charset="0"/>
                <a:cs typeface="Times New Roman" pitchFamily="18" charset="0"/>
              </a:rPr>
              <a:t>National</a:t>
            </a:r>
            <a:r>
              <a:rPr lang="en-US" sz="2000" b="1" dirty="0">
                <a:latin typeface="Times New Roman" pitchFamily="18" charset="0"/>
                <a:cs typeface="Times New Roman" pitchFamily="18" charset="0"/>
              </a:rPr>
              <a:t> Entrepreneurship Support Fund</a:t>
            </a:r>
            <a:endParaRPr lang="ru-RU" sz="20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79512" y="1"/>
            <a:ext cx="4248472" cy="1477328"/>
          </a:xfrm>
          <a:prstGeom prst="rect">
            <a:avLst/>
          </a:prstGeom>
        </p:spPr>
        <p:txBody>
          <a:bodyPr wrap="square">
            <a:spAutoFit/>
          </a:bodyPr>
          <a:lstStyle/>
          <a:p>
            <a:pPr algn="ctr" eaLnBrk="0" hangingPunct="0">
              <a:defRPr/>
            </a:pPr>
            <a:endParaRPr lang="az-Latn-AZ" b="1" dirty="0" smtClean="0">
              <a:solidFill>
                <a:schemeClr val="tx2">
                  <a:lumMod val="50000"/>
                </a:schemeClr>
              </a:solidFill>
              <a:latin typeface="Arial" pitchFamily="34" charset="0"/>
              <a:cs typeface="Arial" pitchFamily="34" charset="0"/>
            </a:endParaRPr>
          </a:p>
          <a:p>
            <a:pPr algn="ctr" eaLnBrk="0" hangingPunct="0">
              <a:defRPr/>
            </a:pPr>
            <a:endParaRPr lang="az-Latn-AZ" b="1" dirty="0">
              <a:solidFill>
                <a:schemeClr val="tx2">
                  <a:lumMod val="50000"/>
                </a:schemeClr>
              </a:solidFill>
              <a:latin typeface="Arial" pitchFamily="34" charset="0"/>
              <a:cs typeface="Arial" pitchFamily="34" charset="0"/>
            </a:endParaRPr>
          </a:p>
          <a:p>
            <a:pPr algn="just" eaLnBrk="0" hangingPunct="0">
              <a:defRPr/>
            </a:pPr>
            <a:endParaRPr lang="en-US" b="1" dirty="0">
              <a:solidFill>
                <a:schemeClr val="tx2">
                  <a:lumMod val="50000"/>
                </a:schemeClr>
              </a:solidFill>
              <a:latin typeface="Arial" pitchFamily="34" charset="0"/>
              <a:cs typeface="Arial" pitchFamily="34" charset="0"/>
            </a:endParaRPr>
          </a:p>
          <a:p>
            <a:pPr algn="ctr" eaLnBrk="0" hangingPunct="0">
              <a:defRPr/>
            </a:pPr>
            <a:endParaRPr lang="en-US" b="1" dirty="0">
              <a:solidFill>
                <a:schemeClr val="tx2">
                  <a:lumMod val="50000"/>
                </a:schemeClr>
              </a:solidFill>
              <a:latin typeface="Arial" pitchFamily="34" charset="0"/>
              <a:cs typeface="Arial" pitchFamily="34" charset="0"/>
            </a:endParaRPr>
          </a:p>
          <a:p>
            <a:pPr algn="ctr" eaLnBrk="0" hangingPunct="0">
              <a:defRPr/>
            </a:pPr>
            <a:endParaRPr lang="ru-RU" dirty="0">
              <a:solidFill>
                <a:schemeClr val="tx2">
                  <a:lumMod val="50000"/>
                </a:schemeClr>
              </a:solidFill>
            </a:endParaRPr>
          </a:p>
        </p:txBody>
      </p:sp>
      <p:sp>
        <p:nvSpPr>
          <p:cNvPr id="12" name="Прямоугольник 11"/>
          <p:cNvSpPr/>
          <p:nvPr/>
        </p:nvSpPr>
        <p:spPr>
          <a:xfrm>
            <a:off x="250831" y="3147814"/>
            <a:ext cx="4105151" cy="369332"/>
          </a:xfrm>
          <a:prstGeom prst="rect">
            <a:avLst/>
          </a:prstGeom>
        </p:spPr>
        <p:txBody>
          <a:bodyPr wrap="square">
            <a:spAutoFit/>
          </a:bodyPr>
          <a:lstStyle/>
          <a:p>
            <a:pPr lvl="0" algn="just" eaLnBrk="0" hangingPunct="0">
              <a:defRPr/>
            </a:pPr>
            <a:endParaRPr lang="ru-RU" b="1" dirty="0">
              <a:latin typeface="Times New Roman" pitchFamily="18" charset="0"/>
              <a:cs typeface="Times New Roman" pitchFamily="18" charset="0"/>
            </a:endParaRPr>
          </a:p>
        </p:txBody>
      </p:sp>
      <p:sp>
        <p:nvSpPr>
          <p:cNvPr id="13" name="Прямоугольник 12"/>
          <p:cNvSpPr/>
          <p:nvPr/>
        </p:nvSpPr>
        <p:spPr>
          <a:xfrm>
            <a:off x="4895850" y="3219822"/>
            <a:ext cx="4071938" cy="369332"/>
          </a:xfrm>
          <a:prstGeom prst="rect">
            <a:avLst/>
          </a:prstGeom>
        </p:spPr>
        <p:txBody>
          <a:bodyPr wrap="square">
            <a:spAutoFit/>
          </a:bodyPr>
          <a:lstStyle/>
          <a:p>
            <a:pPr lvl="0" algn="just" eaLnBrk="0" hangingPunct="0">
              <a:defRPr/>
            </a:pPr>
            <a:endParaRPr lang="ru-RU" b="1" dirty="0"/>
          </a:p>
        </p:txBody>
      </p:sp>
      <p:graphicFrame>
        <p:nvGraphicFramePr>
          <p:cNvPr id="8" name="Схема 7"/>
          <p:cNvGraphicFramePr/>
          <p:nvPr>
            <p:extLst>
              <p:ext uri="{D42A27DB-BD31-4B8C-83A1-F6EECF244321}">
                <p14:modId xmlns:p14="http://schemas.microsoft.com/office/powerpoint/2010/main" xmlns="" val="429711145"/>
              </p:ext>
            </p:extLst>
          </p:nvPr>
        </p:nvGraphicFramePr>
        <p:xfrm>
          <a:off x="611560" y="267496"/>
          <a:ext cx="7992888" cy="4608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Прямоугольник 1"/>
          <p:cNvSpPr>
            <a:spLocks noChangeArrowheads="1"/>
          </p:cNvSpPr>
          <p:nvPr/>
        </p:nvSpPr>
        <p:spPr bwMode="auto">
          <a:xfrm>
            <a:off x="357164" y="142861"/>
            <a:ext cx="8424935" cy="1200329"/>
          </a:xfrm>
          <a:prstGeom prst="rect">
            <a:avLst/>
          </a:prstGeom>
          <a:noFill/>
          <a:ln w="9525">
            <a:noFill/>
            <a:miter lim="800000"/>
            <a:headEnd/>
            <a:tailEnd/>
          </a:ln>
        </p:spPr>
        <p:txBody>
          <a:bodyPr wrap="square">
            <a:spAutoFit/>
          </a:bodyPr>
          <a:lstStyle/>
          <a:p>
            <a:pPr algn="ctr"/>
            <a:r>
              <a:rPr lang="en-US" b="1" dirty="0" smtClean="0">
                <a:latin typeface="Times New Roman" pitchFamily="18" charset="0"/>
                <a:cs typeface="Times New Roman" pitchFamily="18" charset="0"/>
              </a:rPr>
              <a:t>Enabling </a:t>
            </a:r>
            <a:r>
              <a:rPr lang="en-US" b="1" dirty="0">
                <a:latin typeface="Times New Roman" pitchFamily="18" charset="0"/>
                <a:cs typeface="Times New Roman" pitchFamily="18" charset="0"/>
              </a:rPr>
              <a:t>civil society to play greater role in advancing gender equality and women`s rights”  implemented by European Union and United Nations Development Program (UNDP)  in partnership with the State Committee for Family, Women and Children</a:t>
            </a:r>
            <a:endParaRPr lang="ru-RU" b="1" dirty="0">
              <a:latin typeface="Times New Roman" pitchFamily="18" charset="0"/>
              <a:cs typeface="Times New Roman" pitchFamily="18" charset="0"/>
            </a:endParaRPr>
          </a:p>
        </p:txBody>
      </p:sp>
      <p:pic>
        <p:nvPicPr>
          <p:cNvPr id="30723" name="Picture 2" descr="C:\Users\Nargiz_Beynelxalq\Desktop\15036644_1809741029296197_4884090765208476245_n.jpg"/>
          <p:cNvPicPr>
            <a:picLocks noChangeAspect="1" noChangeArrowheads="1"/>
          </p:cNvPicPr>
          <p:nvPr/>
        </p:nvPicPr>
        <p:blipFill>
          <a:blip r:embed="rId2" cstate="print"/>
          <a:srcRect/>
          <a:stretch>
            <a:fillRect/>
          </a:stretch>
        </p:blipFill>
        <p:spPr bwMode="auto">
          <a:xfrm>
            <a:off x="323534" y="2355727"/>
            <a:ext cx="3730625" cy="2591990"/>
          </a:xfrm>
          <a:prstGeom prst="rect">
            <a:avLst/>
          </a:prstGeom>
          <a:noFill/>
          <a:ln w="9525">
            <a:noFill/>
            <a:miter lim="800000"/>
            <a:headEnd/>
            <a:tailEnd/>
          </a:ln>
        </p:spPr>
      </p:pic>
      <p:pic>
        <p:nvPicPr>
          <p:cNvPr id="30724" name="Picture 4" descr="C:\Users\Nargiz_Beynelxalq\Desktop\15042108_1677060195942061_5765755577017473855_o.jpg"/>
          <p:cNvPicPr>
            <a:picLocks noChangeAspect="1" noChangeArrowheads="1"/>
          </p:cNvPicPr>
          <p:nvPr/>
        </p:nvPicPr>
        <p:blipFill>
          <a:blip r:embed="rId3" cstate="print"/>
          <a:srcRect/>
          <a:stretch>
            <a:fillRect/>
          </a:stretch>
        </p:blipFill>
        <p:spPr bwMode="auto">
          <a:xfrm>
            <a:off x="4786320" y="2357437"/>
            <a:ext cx="3927475" cy="25919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C:\Users\Nargiz_Beynelxalq\Desktop\qadin zorakiliqi2.JPG"/>
          <p:cNvPicPr>
            <a:picLocks noChangeAspect="1" noChangeArrowheads="1"/>
          </p:cNvPicPr>
          <p:nvPr/>
        </p:nvPicPr>
        <p:blipFill>
          <a:blip r:embed="rId2"/>
          <a:srcRect/>
          <a:stretch>
            <a:fillRect/>
          </a:stretch>
        </p:blipFill>
        <p:spPr bwMode="auto">
          <a:xfrm>
            <a:off x="573088" y="1017985"/>
            <a:ext cx="3384550" cy="2024063"/>
          </a:xfrm>
          <a:prstGeom prst="rect">
            <a:avLst/>
          </a:prstGeom>
          <a:noFill/>
          <a:ln w="9525">
            <a:noFill/>
            <a:miter lim="800000"/>
            <a:headEnd/>
            <a:tailEnd/>
          </a:ln>
        </p:spPr>
      </p:pic>
      <p:pic>
        <p:nvPicPr>
          <p:cNvPr id="31747" name="Picture 6" descr="C:\Users\Nargiz_Beynelxalq\Desktop\DSC_5737---Copy.jpg"/>
          <p:cNvPicPr>
            <a:picLocks noChangeAspect="1" noChangeArrowheads="1"/>
          </p:cNvPicPr>
          <p:nvPr/>
        </p:nvPicPr>
        <p:blipFill>
          <a:blip r:embed="rId3"/>
          <a:srcRect/>
          <a:stretch>
            <a:fillRect/>
          </a:stretch>
        </p:blipFill>
        <p:spPr bwMode="auto">
          <a:xfrm>
            <a:off x="571472" y="3163491"/>
            <a:ext cx="3386166" cy="1883569"/>
          </a:xfrm>
          <a:prstGeom prst="rect">
            <a:avLst/>
          </a:prstGeom>
          <a:noFill/>
          <a:ln w="9525">
            <a:noFill/>
            <a:miter lim="800000"/>
            <a:headEnd/>
            <a:tailEnd/>
          </a:ln>
        </p:spPr>
      </p:pic>
      <p:sp>
        <p:nvSpPr>
          <p:cNvPr id="31748" name="Прямоугольник 1"/>
          <p:cNvSpPr>
            <a:spLocks noChangeArrowheads="1"/>
          </p:cNvSpPr>
          <p:nvPr/>
        </p:nvSpPr>
        <p:spPr bwMode="auto">
          <a:xfrm>
            <a:off x="142845" y="95250"/>
            <a:ext cx="8786874" cy="1015663"/>
          </a:xfrm>
          <a:prstGeom prst="rect">
            <a:avLst/>
          </a:prstGeom>
          <a:noFill/>
          <a:ln w="9525">
            <a:noFill/>
            <a:miter lim="800000"/>
            <a:headEnd/>
            <a:tailEnd/>
          </a:ln>
        </p:spPr>
        <p:txBody>
          <a:bodyPr wrap="square">
            <a:spAutoFit/>
          </a:bodyPr>
          <a:lstStyle/>
          <a:p>
            <a:pPr algn="ctr"/>
            <a:r>
              <a:rPr lang="en-US" sz="2000" b="1" dirty="0">
                <a:latin typeface="Times New Roman" pitchFamily="18" charset="0"/>
                <a:cs typeface="Times New Roman" pitchFamily="18" charset="0"/>
              </a:rPr>
              <a:t>Adjusting IDPs women and refugees women  to the changing needs of the society and economy by conducting vocational trainings, research and skills development </a:t>
            </a:r>
            <a:endParaRPr lang="ru-RU" sz="2000" b="1" dirty="0">
              <a:latin typeface="Times New Roman" pitchFamily="18" charset="0"/>
              <a:cs typeface="Times New Roman" pitchFamily="18" charset="0"/>
            </a:endParaRPr>
          </a:p>
        </p:txBody>
      </p:sp>
      <p:pic>
        <p:nvPicPr>
          <p:cNvPr id="31749" name="Picture 7" descr="C:\Users\Nargiz_Beynelxalq\Desktop\EndViolence1.jpg"/>
          <p:cNvPicPr>
            <a:picLocks noChangeAspect="1" noChangeArrowheads="1"/>
          </p:cNvPicPr>
          <p:nvPr/>
        </p:nvPicPr>
        <p:blipFill>
          <a:blip r:embed="rId4" cstate="print"/>
          <a:srcRect/>
          <a:stretch>
            <a:fillRect/>
          </a:stretch>
        </p:blipFill>
        <p:spPr bwMode="auto">
          <a:xfrm>
            <a:off x="4857752" y="1142990"/>
            <a:ext cx="3695700" cy="1932384"/>
          </a:xfrm>
          <a:prstGeom prst="rect">
            <a:avLst/>
          </a:prstGeom>
          <a:noFill/>
          <a:ln w="9525">
            <a:noFill/>
            <a:miter lim="800000"/>
            <a:headEnd/>
            <a:tailEnd/>
          </a:ln>
        </p:spPr>
      </p:pic>
      <p:pic>
        <p:nvPicPr>
          <p:cNvPr id="31750" name="Picture 8" descr="C:\Users\Nargiz_Beynelxalq\Desktop\EndViolence2.jpg"/>
          <p:cNvPicPr>
            <a:picLocks noChangeAspect="1" noChangeArrowheads="1"/>
          </p:cNvPicPr>
          <p:nvPr/>
        </p:nvPicPr>
        <p:blipFill>
          <a:blip r:embed="rId5" cstate="print"/>
          <a:srcRect/>
          <a:stretch>
            <a:fillRect/>
          </a:stretch>
        </p:blipFill>
        <p:spPr bwMode="auto">
          <a:xfrm>
            <a:off x="4857752" y="3214692"/>
            <a:ext cx="3711575" cy="17656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Aynur\Desktop\CIY231.jpg"/>
          <p:cNvPicPr>
            <a:picLocks noChangeAspect="1" noChangeArrowheads="1"/>
          </p:cNvPicPr>
          <p:nvPr/>
        </p:nvPicPr>
        <p:blipFill>
          <a:blip r:embed="rId2" cstate="print"/>
          <a:srcRect/>
          <a:stretch>
            <a:fillRect/>
          </a:stretch>
        </p:blipFill>
        <p:spPr bwMode="auto">
          <a:xfrm>
            <a:off x="5643570" y="1571621"/>
            <a:ext cx="3071834" cy="1756409"/>
          </a:xfrm>
          <a:prstGeom prst="rect">
            <a:avLst/>
          </a:prstGeom>
          <a:ln>
            <a:noFill/>
          </a:ln>
          <a:effectLst>
            <a:outerShdw blurRad="292100" dist="139700" dir="2700000" algn="tl" rotWithShape="0">
              <a:srgbClr val="333333">
                <a:alpha val="65000"/>
              </a:srgbClr>
            </a:outerShdw>
          </a:effectLst>
        </p:spPr>
      </p:pic>
      <p:pic>
        <p:nvPicPr>
          <p:cNvPr id="57347" name="Picture 1" descr="C:\Users\User\Saved Games\Desktop\1399976343_10269122_1537246923169117_2381863324557984884_o.jpg"/>
          <p:cNvPicPr>
            <a:picLocks noChangeAspect="1" noChangeArrowheads="1"/>
          </p:cNvPicPr>
          <p:nvPr/>
        </p:nvPicPr>
        <p:blipFill>
          <a:blip r:embed="rId3" cstate="print"/>
          <a:srcRect/>
          <a:stretch>
            <a:fillRect/>
          </a:stretch>
        </p:blipFill>
        <p:spPr bwMode="auto">
          <a:xfrm>
            <a:off x="3143240" y="3429006"/>
            <a:ext cx="3214710" cy="1714494"/>
          </a:xfrm>
          <a:prstGeom prst="rect">
            <a:avLst/>
          </a:prstGeom>
          <a:ln>
            <a:noFill/>
          </a:ln>
          <a:effectLst>
            <a:outerShdw blurRad="292100" dist="139700" dir="2700000" algn="tl" rotWithShape="0">
              <a:srgbClr val="333333">
                <a:alpha val="65000"/>
              </a:srgbClr>
            </a:outerShdw>
          </a:effectLst>
        </p:spPr>
      </p:pic>
      <p:pic>
        <p:nvPicPr>
          <p:cNvPr id="57348" name="Picture 5" descr="C:\Users\Nargiz_Beynelxalq\Desktop\10551627_755064844639369_692992988774799911_o.jpg"/>
          <p:cNvPicPr>
            <a:picLocks noChangeAspect="1" noChangeArrowheads="1"/>
          </p:cNvPicPr>
          <p:nvPr/>
        </p:nvPicPr>
        <p:blipFill>
          <a:blip r:embed="rId4" cstate="print"/>
          <a:srcRect/>
          <a:stretch>
            <a:fillRect/>
          </a:stretch>
        </p:blipFill>
        <p:spPr bwMode="auto">
          <a:xfrm>
            <a:off x="428596" y="1571620"/>
            <a:ext cx="3159758" cy="1785950"/>
          </a:xfrm>
          <a:prstGeom prst="rect">
            <a:avLst/>
          </a:prstGeom>
          <a:ln>
            <a:noFill/>
          </a:ln>
          <a:effectLst>
            <a:outerShdw blurRad="292100" dist="139700" dir="2700000" algn="tl" rotWithShape="0">
              <a:srgbClr val="333333">
                <a:alpha val="65000"/>
              </a:srgbClr>
            </a:outerShdw>
          </a:effectLst>
        </p:spPr>
      </p:pic>
      <p:sp>
        <p:nvSpPr>
          <p:cNvPr id="43013" name="Прямоугольник 4"/>
          <p:cNvSpPr>
            <a:spLocks noChangeArrowheads="1"/>
          </p:cNvSpPr>
          <p:nvPr/>
        </p:nvSpPr>
        <p:spPr bwMode="auto">
          <a:xfrm>
            <a:off x="357158" y="267497"/>
            <a:ext cx="8501122" cy="923330"/>
          </a:xfrm>
          <a:prstGeom prst="rect">
            <a:avLst/>
          </a:prstGeom>
          <a:noFill/>
          <a:ln w="9525">
            <a:noFill/>
            <a:miter lim="800000"/>
            <a:headEnd/>
            <a:tailEnd/>
          </a:ln>
        </p:spPr>
        <p:txBody>
          <a:bodyPr wrap="square">
            <a:spAutoFit/>
          </a:bodyPr>
          <a:lstStyle/>
          <a:p>
            <a:pPr algn="just"/>
            <a:r>
              <a:rPr lang="en-US" b="1" dirty="0" smtClean="0">
                <a:latin typeface="Times New Roman" pitchFamily="18" charset="0"/>
                <a:cs typeface="Times New Roman" pitchFamily="18" charset="0"/>
              </a:rPr>
              <a:t/>
            </a:r>
            <a:br>
              <a:rPr lang="en-US" b="1" dirty="0" smtClean="0">
                <a:latin typeface="Times New Roman" pitchFamily="18" charset="0"/>
                <a:cs typeface="Times New Roman" pitchFamily="18" charset="0"/>
              </a:rPr>
            </a:br>
            <a:r>
              <a:rPr lang="en-GB" b="1" dirty="0" smtClean="0">
                <a:latin typeface="Times New Roman" pitchFamily="18" charset="0"/>
                <a:cs typeface="Times New Roman" pitchFamily="18" charset="0"/>
              </a:rPr>
              <a:t>Women </a:t>
            </a:r>
            <a:r>
              <a:rPr lang="en-GB" b="1" dirty="0">
                <a:latin typeface="Times New Roman" pitchFamily="18" charset="0"/>
                <a:cs typeface="Times New Roman" pitchFamily="18" charset="0"/>
              </a:rPr>
              <a:t>are enabled to more actively participate in economic activities and exercise their economic rights</a:t>
            </a:r>
            <a:endParaRPr lang="ru-RU"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Прямоугольник 1"/>
          <p:cNvSpPr>
            <a:spLocks noChangeArrowheads="1"/>
          </p:cNvSpPr>
          <p:nvPr/>
        </p:nvSpPr>
        <p:spPr bwMode="auto">
          <a:xfrm>
            <a:off x="395542" y="195489"/>
            <a:ext cx="8424935" cy="707886"/>
          </a:xfrm>
          <a:prstGeom prst="rect">
            <a:avLst/>
          </a:prstGeom>
          <a:noFill/>
          <a:ln w="9525">
            <a:noFill/>
            <a:miter lim="800000"/>
            <a:headEnd/>
            <a:tailEnd/>
          </a:ln>
        </p:spPr>
        <p:txBody>
          <a:bodyPr wrap="square">
            <a:spAutoFit/>
          </a:bodyPr>
          <a:lstStyle/>
          <a:p>
            <a:pPr algn="just" eaLnBrk="0" hangingPunct="0">
              <a:spcBef>
                <a:spcPct val="20000"/>
              </a:spcBef>
            </a:pPr>
            <a:r>
              <a:rPr lang="az-Latn-AZ" sz="2000" b="1" dirty="0" smtClean="0">
                <a:latin typeface="Times New Roman" pitchFamily="18" charset="0"/>
                <a:cs typeface="Times New Roman" pitchFamily="18" charset="0"/>
              </a:rPr>
              <a:t>The </a:t>
            </a:r>
            <a:r>
              <a:rPr lang="en-US" sz="2000" b="1" dirty="0" smtClean="0">
                <a:latin typeface="Times New Roman" pitchFamily="18" charset="0"/>
                <a:cs typeface="Times New Roman" pitchFamily="18" charset="0"/>
              </a:rPr>
              <a:t>project   “Promoting </a:t>
            </a:r>
            <a:r>
              <a:rPr lang="en-US" sz="2000" b="1" dirty="0">
                <a:latin typeface="Times New Roman" pitchFamily="18" charset="0"/>
                <a:cs typeface="Times New Roman" pitchFamily="18" charset="0"/>
              </a:rPr>
              <a:t>Rural Women`s participation in the Social and Economic Life</a:t>
            </a:r>
            <a:r>
              <a:rPr lang="en-US" sz="2000" b="1" dirty="0" smtClean="0">
                <a:latin typeface="Times New Roman" pitchFamily="18" charset="0"/>
                <a:cs typeface="Times New Roman" pitchFamily="18" charset="0"/>
              </a:rPr>
              <a:t>”</a:t>
            </a:r>
            <a:endParaRPr lang="en-US" sz="2000" b="1" dirty="0">
              <a:latin typeface="Times New Roman" pitchFamily="18" charset="0"/>
              <a:cs typeface="Times New Roman" pitchFamily="18" charset="0"/>
            </a:endParaRPr>
          </a:p>
        </p:txBody>
      </p:sp>
      <p:sp>
        <p:nvSpPr>
          <p:cNvPr id="36867" name="Прямоугольник 2"/>
          <p:cNvSpPr>
            <a:spLocks noChangeArrowheads="1"/>
          </p:cNvSpPr>
          <p:nvPr/>
        </p:nvSpPr>
        <p:spPr bwMode="auto">
          <a:xfrm>
            <a:off x="3851923" y="987574"/>
            <a:ext cx="5112567" cy="3416320"/>
          </a:xfrm>
          <a:prstGeom prst="rect">
            <a:avLst/>
          </a:prstGeom>
          <a:noFill/>
          <a:ln w="9525">
            <a:noFill/>
            <a:miter lim="800000"/>
            <a:headEnd/>
            <a:tailEnd/>
          </a:ln>
        </p:spPr>
        <p:txBody>
          <a:bodyPr wrap="square">
            <a:spAutoFit/>
          </a:bodyPr>
          <a:lstStyle/>
          <a:p>
            <a:pPr marL="285750" indent="-285750">
              <a:buFont typeface="Wingdings" pitchFamily="2" charset="2"/>
              <a:buChar char="ü"/>
            </a:pPr>
            <a:r>
              <a:rPr lang="en-US" dirty="0">
                <a:latin typeface="Times New Roman" pitchFamily="18" charset="0"/>
                <a:cs typeface="Times New Roman" pitchFamily="18" charset="0"/>
              </a:rPr>
              <a:t>Support women willing to increase the level of their economic activity through capacity development and network building; </a:t>
            </a:r>
          </a:p>
          <a:p>
            <a:pPr marL="285750" indent="-285750">
              <a:buFont typeface="Wingdings" pitchFamily="2" charset="2"/>
              <a:buChar char="ü"/>
            </a:pPr>
            <a:r>
              <a:rPr lang="en-US" dirty="0">
                <a:latin typeface="Times New Roman" pitchFamily="18" charset="0"/>
                <a:cs typeface="Times New Roman" pitchFamily="18" charset="0"/>
              </a:rPr>
              <a:t>Strengthen the role of women in community based decision-making;</a:t>
            </a:r>
          </a:p>
          <a:p>
            <a:pPr marL="285750" indent="-285750">
              <a:buFont typeface="Wingdings" pitchFamily="2" charset="2"/>
              <a:buChar char="ü"/>
            </a:pPr>
            <a:r>
              <a:rPr lang="en-US" dirty="0">
                <a:latin typeface="Times New Roman" pitchFamily="18" charset="0"/>
                <a:cs typeface="Times New Roman" pitchFamily="18" charset="0"/>
              </a:rPr>
              <a:t>Sensitize private sector (banks, non-banking credit units and private companies) to gender needs and interests of women in rural areas; </a:t>
            </a:r>
          </a:p>
          <a:p>
            <a:pPr marL="285750" indent="-285750">
              <a:buFont typeface="Wingdings" pitchFamily="2" charset="2"/>
              <a:buChar char="ü"/>
            </a:pPr>
            <a:r>
              <a:rPr lang="en-US" dirty="0">
                <a:latin typeface="Times New Roman" pitchFamily="18" charset="0"/>
                <a:cs typeface="Times New Roman" pitchFamily="18" charset="0"/>
              </a:rPr>
              <a:t>Build capacity of the State Committee on Family, Women and Children’s Affairs to address the needs of women through advocacy, policy development and programmatic interventions.</a:t>
            </a:r>
          </a:p>
        </p:txBody>
      </p:sp>
      <p:pic>
        <p:nvPicPr>
          <p:cNvPr id="36868" name="Picture 5" descr="C:\Users\Nargiz_Beynelxalq\Desktop\14855983_1668796953435052_5459568632374876117_o.jpg"/>
          <p:cNvPicPr>
            <a:picLocks noChangeAspect="1" noChangeArrowheads="1"/>
          </p:cNvPicPr>
          <p:nvPr/>
        </p:nvPicPr>
        <p:blipFill>
          <a:blip r:embed="rId2" cstate="print"/>
          <a:srcRect/>
          <a:stretch>
            <a:fillRect/>
          </a:stretch>
        </p:blipFill>
        <p:spPr bwMode="auto">
          <a:xfrm>
            <a:off x="323534" y="1707657"/>
            <a:ext cx="3287713" cy="1387079"/>
          </a:xfrm>
          <a:prstGeom prst="rect">
            <a:avLst/>
          </a:prstGeom>
          <a:noFill/>
          <a:ln w="9525">
            <a:noFill/>
            <a:miter lim="800000"/>
            <a:headEnd/>
            <a:tailEnd/>
          </a:ln>
        </p:spPr>
      </p:pic>
      <p:pic>
        <p:nvPicPr>
          <p:cNvPr id="36869" name="Picture 6" descr="C:\Users\Nargiz_Beynelxalq\Desktop\15000582_1677062459275168_8573925717113445879_o.jpg"/>
          <p:cNvPicPr>
            <a:picLocks noChangeAspect="1" noChangeArrowheads="1"/>
          </p:cNvPicPr>
          <p:nvPr/>
        </p:nvPicPr>
        <p:blipFill>
          <a:blip r:embed="rId3" cstate="print"/>
          <a:srcRect/>
          <a:stretch>
            <a:fillRect/>
          </a:stretch>
        </p:blipFill>
        <p:spPr bwMode="auto">
          <a:xfrm>
            <a:off x="323534" y="3219825"/>
            <a:ext cx="3192463" cy="17275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67544" y="195486"/>
            <a:ext cx="3400970" cy="2088232"/>
          </a:xfrm>
          <a:prstGeom prst="rect">
            <a:avLst/>
          </a:prstGeom>
          <a:ln>
            <a:noFill/>
          </a:ln>
          <a:effectLst>
            <a:outerShdw blurRad="292100" dist="139700" dir="2700000" algn="tl" rotWithShape="0">
              <a:srgbClr val="333333">
                <a:alpha val="65000"/>
              </a:srgbClr>
            </a:outerShdw>
          </a:effectLst>
        </p:spPr>
      </p:pic>
      <p:pic>
        <p:nvPicPr>
          <p:cNvPr id="4"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860032" y="195487"/>
            <a:ext cx="3672408" cy="2016224"/>
          </a:xfrm>
          <a:prstGeom prst="rect">
            <a:avLst/>
          </a:prstGeom>
          <a:ln>
            <a:noFill/>
          </a:ln>
          <a:effectLst>
            <a:outerShdw blurRad="292100" dist="139700" dir="2700000" algn="tl" rotWithShape="0">
              <a:srgbClr val="333333">
                <a:alpha val="65000"/>
              </a:srgbClr>
            </a:outerShdw>
          </a:effectLst>
        </p:spPr>
      </p:pic>
      <p:pic>
        <p:nvPicPr>
          <p:cNvPr id="5"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67544" y="2715769"/>
            <a:ext cx="3456384" cy="2208247"/>
          </a:xfrm>
          <a:prstGeom prst="rect">
            <a:avLst/>
          </a:prstGeom>
          <a:ln>
            <a:noFill/>
          </a:ln>
          <a:effectLst>
            <a:outerShdw blurRad="292100" dist="139700" dir="2700000" algn="tl" rotWithShape="0">
              <a:srgbClr val="333333">
                <a:alpha val="65000"/>
              </a:srgbClr>
            </a:outerShdw>
          </a:effectLst>
        </p:spPr>
      </p:pic>
      <p:pic>
        <p:nvPicPr>
          <p:cNvPr id="6" name="Picture 2" descr="C:\Users\Fujitsu\Desktop\Neftchala Salyan\DSC_1309.JPG"/>
          <p:cNvPicPr>
            <a:picLocks noChangeAspect="1" noChangeArrowheads="1"/>
          </p:cNvPicPr>
          <p:nvPr/>
        </p:nvPicPr>
        <p:blipFill>
          <a:blip r:embed="rId5" cstate="print"/>
          <a:srcRect/>
          <a:stretch>
            <a:fillRect/>
          </a:stretch>
        </p:blipFill>
        <p:spPr bwMode="auto">
          <a:xfrm>
            <a:off x="4860041" y="2499746"/>
            <a:ext cx="3682043" cy="245469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Прямоугольник 1"/>
          <p:cNvSpPr>
            <a:spLocks noChangeArrowheads="1"/>
          </p:cNvSpPr>
          <p:nvPr/>
        </p:nvSpPr>
        <p:spPr bwMode="auto">
          <a:xfrm>
            <a:off x="179512" y="323168"/>
            <a:ext cx="8712968" cy="646331"/>
          </a:xfrm>
          <a:prstGeom prst="rect">
            <a:avLst/>
          </a:prstGeom>
          <a:noFill/>
          <a:ln w="9525">
            <a:noFill/>
            <a:miter lim="800000"/>
            <a:headEnd/>
            <a:tailEnd/>
          </a:ln>
        </p:spPr>
        <p:txBody>
          <a:bodyPr wrap="square">
            <a:spAutoFit/>
          </a:bodyPr>
          <a:lstStyle/>
          <a:p>
            <a:pPr algn="just"/>
            <a:r>
              <a:rPr lang="en-GB" b="1" dirty="0" smtClean="0">
                <a:latin typeface="Times New Roman" pitchFamily="18" charset="0"/>
                <a:cs typeface="Times New Roman" pitchFamily="18" charset="0"/>
              </a:rPr>
              <a:t>Women </a:t>
            </a:r>
            <a:r>
              <a:rPr lang="en-GB" b="1" dirty="0">
                <a:latin typeface="Times New Roman" pitchFamily="18" charset="0"/>
                <a:cs typeface="Times New Roman" pitchFamily="18" charset="0"/>
              </a:rPr>
              <a:t>Resource </a:t>
            </a:r>
            <a:r>
              <a:rPr lang="en-GB" b="1" dirty="0" smtClean="0">
                <a:latin typeface="Times New Roman" pitchFamily="18" charset="0"/>
                <a:cs typeface="Times New Roman" pitchFamily="18" charset="0"/>
              </a:rPr>
              <a:t>Centres were  established to </a:t>
            </a:r>
            <a:r>
              <a:rPr lang="en-GB" b="1" dirty="0">
                <a:latin typeface="Times New Roman" pitchFamily="18" charset="0"/>
                <a:cs typeface="Times New Roman" pitchFamily="18" charset="0"/>
              </a:rPr>
              <a:t>support women’s civic engagement in </a:t>
            </a:r>
            <a:r>
              <a:rPr lang="en-GB" b="1" dirty="0" err="1">
                <a:latin typeface="Times New Roman" pitchFamily="18" charset="0"/>
                <a:cs typeface="Times New Roman" pitchFamily="18" charset="0"/>
              </a:rPr>
              <a:t>Bilasuvar</a:t>
            </a:r>
            <a:r>
              <a:rPr lang="en-GB" b="1" dirty="0">
                <a:latin typeface="Times New Roman" pitchFamily="18" charset="0"/>
                <a:cs typeface="Times New Roman" pitchFamily="18" charset="0"/>
              </a:rPr>
              <a:t>, </a:t>
            </a:r>
            <a:r>
              <a:rPr lang="en-GB" b="1" dirty="0" err="1">
                <a:latin typeface="Times New Roman" pitchFamily="18" charset="0"/>
                <a:cs typeface="Times New Roman" pitchFamily="18" charset="0"/>
              </a:rPr>
              <a:t>Neftchala</a:t>
            </a:r>
            <a:r>
              <a:rPr lang="en-GB" b="1" dirty="0">
                <a:latin typeface="Times New Roman" pitchFamily="18" charset="0"/>
                <a:cs typeface="Times New Roman" pitchFamily="18" charset="0"/>
              </a:rPr>
              <a:t> </a:t>
            </a:r>
            <a:r>
              <a:rPr lang="az-Latn-AZ" b="1" dirty="0">
                <a:latin typeface="Times New Roman" pitchFamily="18" charset="0"/>
                <a:cs typeface="Times New Roman" pitchFamily="18" charset="0"/>
              </a:rPr>
              <a:t>,</a:t>
            </a:r>
            <a:r>
              <a:rPr lang="en-GB" b="1" dirty="0" err="1">
                <a:latin typeface="Times New Roman" pitchFamily="18" charset="0"/>
                <a:cs typeface="Times New Roman" pitchFamily="18" charset="0"/>
              </a:rPr>
              <a:t>Sabirabad</a:t>
            </a:r>
            <a:r>
              <a:rPr lang="en-GB" b="1" dirty="0">
                <a:latin typeface="Times New Roman" pitchFamily="18" charset="0"/>
                <a:cs typeface="Times New Roman" pitchFamily="18" charset="0"/>
              </a:rPr>
              <a:t>, </a:t>
            </a:r>
            <a:r>
              <a:rPr lang="en-GB" b="1" dirty="0" err="1" smtClean="0">
                <a:latin typeface="Times New Roman" pitchFamily="18" charset="0"/>
                <a:cs typeface="Times New Roman" pitchFamily="18" charset="0"/>
              </a:rPr>
              <a:t>Masalli</a:t>
            </a:r>
            <a:r>
              <a:rPr lang="en-GB" b="1" dirty="0" smtClean="0">
                <a:latin typeface="Times New Roman" pitchFamily="18" charset="0"/>
                <a:cs typeface="Times New Roman" pitchFamily="18" charset="0"/>
              </a:rPr>
              <a:t>, </a:t>
            </a:r>
            <a:r>
              <a:rPr lang="en-GB" b="1" dirty="0" err="1" smtClean="0">
                <a:latin typeface="Times New Roman" pitchFamily="18" charset="0"/>
                <a:cs typeface="Times New Roman" pitchFamily="18" charset="0"/>
              </a:rPr>
              <a:t>Salyan</a:t>
            </a:r>
            <a:endParaRPr lang="ru-RU" b="1" dirty="0">
              <a:latin typeface="Times New Roman" pitchFamily="18" charset="0"/>
              <a:cs typeface="Times New Roman" pitchFamily="18" charset="0"/>
            </a:endParaRPr>
          </a:p>
        </p:txBody>
      </p:sp>
      <p:pic>
        <p:nvPicPr>
          <p:cNvPr id="37891" name="Picture 2" descr="C:\Users\Nargiz_Beynelxalq\Desktop\20161007093306-89775-20.jpg"/>
          <p:cNvPicPr>
            <a:picLocks noChangeAspect="1" noChangeArrowheads="1"/>
          </p:cNvPicPr>
          <p:nvPr/>
        </p:nvPicPr>
        <p:blipFill>
          <a:blip r:embed="rId2" cstate="print"/>
          <a:srcRect/>
          <a:stretch>
            <a:fillRect/>
          </a:stretch>
        </p:blipFill>
        <p:spPr bwMode="auto">
          <a:xfrm>
            <a:off x="714348" y="1500180"/>
            <a:ext cx="3408363" cy="1741885"/>
          </a:xfrm>
          <a:prstGeom prst="rect">
            <a:avLst/>
          </a:prstGeom>
          <a:noFill/>
          <a:ln w="9525">
            <a:noFill/>
            <a:miter lim="800000"/>
            <a:headEnd/>
            <a:tailEnd/>
          </a:ln>
          <a:effectLst>
            <a:glow rad="1016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7892" name="Picture 4" descr="C:\Users\Nargiz_Beynelxalq\Desktop\12109890_755064484639405_7767523677549645479_o.jpg"/>
          <p:cNvPicPr>
            <a:picLocks noChangeAspect="1" noChangeArrowheads="1"/>
          </p:cNvPicPr>
          <p:nvPr/>
        </p:nvPicPr>
        <p:blipFill>
          <a:blip r:embed="rId3" cstate="print"/>
          <a:srcRect/>
          <a:stretch>
            <a:fillRect/>
          </a:stretch>
        </p:blipFill>
        <p:spPr bwMode="auto">
          <a:xfrm>
            <a:off x="5292080" y="1491632"/>
            <a:ext cx="3371850" cy="1685925"/>
          </a:xfrm>
          <a:prstGeom prst="rect">
            <a:avLst/>
          </a:prstGeom>
          <a:noFill/>
          <a:ln w="9525">
            <a:noFill/>
            <a:miter lim="800000"/>
            <a:headEnd/>
            <a:tailEnd/>
          </a:ln>
          <a:effectLst>
            <a:glow rad="1016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7893" name="Picture 3" descr="C:\Users\Nargiz_Beynelxalq\Desktop\12141106_755064914639362_6871490080668419563_o.jpg"/>
          <p:cNvPicPr>
            <a:picLocks noChangeAspect="1" noChangeArrowheads="1"/>
          </p:cNvPicPr>
          <p:nvPr/>
        </p:nvPicPr>
        <p:blipFill>
          <a:blip r:embed="rId4" cstate="print"/>
          <a:srcRect/>
          <a:stretch>
            <a:fillRect/>
          </a:stretch>
        </p:blipFill>
        <p:spPr bwMode="auto">
          <a:xfrm>
            <a:off x="714348" y="3286130"/>
            <a:ext cx="3440113" cy="1729978"/>
          </a:xfrm>
          <a:prstGeom prst="rect">
            <a:avLst/>
          </a:prstGeom>
          <a:noFill/>
          <a:ln w="9525">
            <a:noFill/>
            <a:miter lim="800000"/>
            <a:headEnd/>
            <a:tailEnd/>
          </a:ln>
          <a:effectLst>
            <a:glow rad="1016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7894" name="Picture 7" descr="C:\Users\Nargiz_Beynelxalq\Desktop\openning masalli_324.jpg"/>
          <p:cNvPicPr>
            <a:picLocks noChangeAspect="1" noChangeArrowheads="1"/>
          </p:cNvPicPr>
          <p:nvPr/>
        </p:nvPicPr>
        <p:blipFill>
          <a:blip r:embed="rId5" cstate="print"/>
          <a:srcRect/>
          <a:stretch>
            <a:fillRect/>
          </a:stretch>
        </p:blipFill>
        <p:spPr bwMode="auto">
          <a:xfrm>
            <a:off x="5273682" y="3250406"/>
            <a:ext cx="3414713" cy="1706166"/>
          </a:xfrm>
          <a:prstGeom prst="rect">
            <a:avLst/>
          </a:prstGeom>
          <a:noFill/>
          <a:ln w="9525">
            <a:noFill/>
            <a:miter lim="800000"/>
            <a:headEnd/>
            <a:tailEnd/>
          </a:ln>
          <a:effectLst>
            <a:glow rad="101600">
              <a:schemeClr val="accent4">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Прямоугольник 1"/>
          <p:cNvSpPr>
            <a:spLocks noChangeArrowheads="1"/>
          </p:cNvSpPr>
          <p:nvPr/>
        </p:nvSpPr>
        <p:spPr bwMode="auto">
          <a:xfrm>
            <a:off x="611560" y="3"/>
            <a:ext cx="8208912" cy="400110"/>
          </a:xfrm>
          <a:prstGeom prst="rect">
            <a:avLst/>
          </a:prstGeom>
          <a:noFill/>
          <a:ln w="9525">
            <a:noFill/>
            <a:miter lim="800000"/>
            <a:headEnd/>
            <a:tailEnd/>
          </a:ln>
        </p:spPr>
        <p:txBody>
          <a:bodyPr wrap="square">
            <a:spAutoFit/>
          </a:bodyPr>
          <a:lstStyle/>
          <a:p>
            <a:pPr algn="ctr"/>
            <a:r>
              <a:rPr lang="en-GB" sz="2000" b="1" i="1" dirty="0" smtClean="0">
                <a:latin typeface="Times New Roman" pitchFamily="18" charset="0"/>
                <a:cs typeface="Times New Roman" pitchFamily="18" charset="0"/>
              </a:rPr>
              <a:t>‘</a:t>
            </a:r>
            <a:r>
              <a:rPr lang="en-GB" sz="2000" b="1" dirty="0">
                <a:latin typeface="Times New Roman" pitchFamily="18" charset="0"/>
                <a:cs typeface="Times New Roman" pitchFamily="18" charset="0"/>
              </a:rPr>
              <a:t>Start and Improve your Business</a:t>
            </a:r>
            <a:r>
              <a:rPr lang="en-GB" sz="2000" b="1" i="1" dirty="0">
                <a:latin typeface="Times New Roman" pitchFamily="18" charset="0"/>
                <a:cs typeface="Times New Roman" pitchFamily="18" charset="0"/>
              </a:rPr>
              <a:t>’</a:t>
            </a:r>
            <a:r>
              <a:rPr lang="en-GB" sz="2000" b="1" dirty="0">
                <a:latin typeface="Times New Roman" pitchFamily="18" charset="0"/>
                <a:cs typeface="Times New Roman" pitchFamily="18" charset="0"/>
              </a:rPr>
              <a:t> training </a:t>
            </a:r>
            <a:endParaRPr lang="ru-RU" sz="2000" b="1" dirty="0">
              <a:latin typeface="Times New Roman" pitchFamily="18" charset="0"/>
              <a:cs typeface="Times New Roman" pitchFamily="18" charset="0"/>
            </a:endParaRPr>
          </a:p>
        </p:txBody>
      </p:sp>
      <p:pic>
        <p:nvPicPr>
          <p:cNvPr id="25603" name="Picture 2" descr="C:\Users\Nargiz_Beynelxalq\Desktop\252832_1.jpg"/>
          <p:cNvPicPr>
            <a:picLocks noChangeAspect="1" noChangeArrowheads="1"/>
          </p:cNvPicPr>
          <p:nvPr/>
        </p:nvPicPr>
        <p:blipFill>
          <a:blip r:embed="rId2" cstate="print"/>
          <a:srcRect/>
          <a:stretch>
            <a:fillRect/>
          </a:stretch>
        </p:blipFill>
        <p:spPr bwMode="auto">
          <a:xfrm>
            <a:off x="1043608" y="843558"/>
            <a:ext cx="3097040" cy="1835944"/>
          </a:xfrm>
          <a:prstGeom prst="rect">
            <a:avLst/>
          </a:prstGeom>
          <a:noFill/>
          <a:ln w="9525">
            <a:noFill/>
            <a:miter lim="800000"/>
            <a:headEnd/>
            <a:tailEnd/>
          </a:ln>
          <a:effectLst>
            <a:glow rad="635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5604" name="Picture 3" descr="C:\Users\Nargiz_Beynelxalq\Desktop\tik1.jpg"/>
          <p:cNvPicPr>
            <a:picLocks noChangeAspect="1" noChangeArrowheads="1"/>
          </p:cNvPicPr>
          <p:nvPr/>
        </p:nvPicPr>
        <p:blipFill>
          <a:blip r:embed="rId3" cstate="print"/>
          <a:srcRect/>
          <a:stretch>
            <a:fillRect/>
          </a:stretch>
        </p:blipFill>
        <p:spPr bwMode="auto">
          <a:xfrm>
            <a:off x="1043614" y="2895604"/>
            <a:ext cx="3106117" cy="2097881"/>
          </a:xfrm>
          <a:prstGeom prst="rect">
            <a:avLst/>
          </a:prstGeom>
          <a:ln>
            <a:noFill/>
          </a:ln>
          <a:effectLst>
            <a:glow rad="63500">
              <a:schemeClr val="accent2">
                <a:satMod val="175000"/>
                <a:alpha val="40000"/>
              </a:schemeClr>
            </a:glow>
            <a:outerShdw blurRad="292100" dist="139700" dir="2700000" algn="tl" rotWithShape="0">
              <a:srgbClr val="333333">
                <a:alpha val="65000"/>
              </a:srgbClr>
            </a:outerShdw>
          </a:effectLst>
        </p:spPr>
      </p:pic>
      <p:pic>
        <p:nvPicPr>
          <p:cNvPr id="25605" name="Picture 2" descr="C:\Users\Aynur\Desktop\images (3).jpg"/>
          <p:cNvPicPr>
            <a:picLocks noChangeAspect="1" noChangeArrowheads="1"/>
          </p:cNvPicPr>
          <p:nvPr/>
        </p:nvPicPr>
        <p:blipFill>
          <a:blip r:embed="rId4" cstate="print"/>
          <a:srcRect/>
          <a:stretch>
            <a:fillRect/>
          </a:stretch>
        </p:blipFill>
        <p:spPr bwMode="auto">
          <a:xfrm>
            <a:off x="5072066" y="2928940"/>
            <a:ext cx="3376118" cy="2047875"/>
          </a:xfrm>
          <a:prstGeom prst="rect">
            <a:avLst/>
          </a:prstGeom>
          <a:noFill/>
          <a:ln w="9525">
            <a:noFill/>
            <a:miter lim="800000"/>
            <a:headEnd/>
            <a:tailEnd/>
          </a:ln>
          <a:effectLst>
            <a:glow rad="635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5606" name="Picture 3" descr="C:\Users\Nargiz_Beynelxalq\Desktop\DSC_6290.JPG"/>
          <p:cNvPicPr>
            <a:picLocks noChangeAspect="1" noChangeArrowheads="1"/>
          </p:cNvPicPr>
          <p:nvPr/>
        </p:nvPicPr>
        <p:blipFill>
          <a:blip r:embed="rId5" cstate="print"/>
          <a:srcRect/>
          <a:stretch>
            <a:fillRect/>
          </a:stretch>
        </p:blipFill>
        <p:spPr bwMode="auto">
          <a:xfrm>
            <a:off x="5076056" y="915567"/>
            <a:ext cx="3312618" cy="1835944"/>
          </a:xfrm>
          <a:prstGeom prst="rect">
            <a:avLst/>
          </a:prstGeom>
          <a:noFill/>
          <a:ln w="9525">
            <a:noFill/>
            <a:miter lim="800000"/>
            <a:headEnd/>
            <a:tailEnd/>
          </a:ln>
          <a:effectLst>
            <a:glow rad="63500">
              <a:schemeClr val="accent2">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p:transition>
    <p:wheel spokes="3"/>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71406" y="142859"/>
            <a:ext cx="8677058" cy="928693"/>
          </a:xfrm>
          <a:noFill/>
          <a:ln>
            <a:noFill/>
          </a:ln>
          <a:extLst/>
        </p:spPr>
        <p:style>
          <a:lnRef idx="2">
            <a:schemeClr val="dk1"/>
          </a:lnRef>
          <a:fillRef idx="1">
            <a:schemeClr val="lt1"/>
          </a:fillRef>
          <a:effectRef idx="0">
            <a:schemeClr val="dk1"/>
          </a:effectRef>
          <a:fontRef idx="minor">
            <a:schemeClr val="dk1"/>
          </a:fontRef>
        </p:style>
        <p:txBody>
          <a:bodyPr>
            <a:noAutofit/>
            <a:scene3d>
              <a:camera prst="orthographicFront"/>
              <a:lightRig rig="soft" dir="t"/>
            </a:scene3d>
            <a:sp3d prstMaterial="softEdge">
              <a:bevelT w="25400" h="25400"/>
            </a:sp3d>
          </a:bodyPr>
          <a:lstStyle/>
          <a:p>
            <a:pPr algn="l">
              <a:defRPr/>
            </a:pPr>
            <a:r>
              <a:rPr lang="en-US" sz="2400" b="1" dirty="0" smtClean="0">
                <a:solidFill>
                  <a:schemeClr val="tx1"/>
                </a:solidFill>
                <a:latin typeface="Times New Roman" pitchFamily="18" charset="0"/>
                <a:cs typeface="Times New Roman" pitchFamily="18" charset="0"/>
              </a:rPr>
              <a:t/>
            </a:r>
            <a:br>
              <a:rPr lang="en-US" sz="2400" b="1" dirty="0" smtClean="0">
                <a:solidFill>
                  <a:schemeClr val="tx1"/>
                </a:solidFill>
                <a:latin typeface="Times New Roman" pitchFamily="18" charset="0"/>
                <a:cs typeface="Times New Roman" pitchFamily="18" charset="0"/>
              </a:rPr>
            </a:br>
            <a:r>
              <a:rPr lang="az-Latn-AZ" sz="2000" b="1" dirty="0" smtClean="0">
                <a:solidFill>
                  <a:schemeClr val="tx1"/>
                </a:solidFill>
                <a:latin typeface="Times New Roman" pitchFamily="18" charset="0"/>
                <a:cs typeface="Times New Roman" pitchFamily="18" charset="0"/>
              </a:rPr>
              <a:t/>
            </a:r>
            <a:br>
              <a:rPr lang="az-Latn-AZ" sz="2000" b="1" dirty="0" smtClean="0">
                <a:solidFill>
                  <a:schemeClr val="tx1"/>
                </a:solidFill>
                <a:latin typeface="Times New Roman" pitchFamily="18" charset="0"/>
                <a:cs typeface="Times New Roman" pitchFamily="18" charset="0"/>
              </a:rPr>
            </a:br>
            <a:r>
              <a:rPr lang="en-US" sz="2000" b="1" dirty="0" smtClean="0">
                <a:solidFill>
                  <a:schemeClr val="tx1"/>
                </a:solidFill>
                <a:latin typeface="Times New Roman" pitchFamily="18" charset="0"/>
                <a:cs typeface="Times New Roman" pitchFamily="18" charset="0"/>
              </a:rPr>
              <a:t>International </a:t>
            </a:r>
            <a:r>
              <a:rPr lang="en-US" sz="2000" b="1" dirty="0">
                <a:solidFill>
                  <a:schemeClr val="tx1"/>
                </a:solidFill>
                <a:latin typeface="Times New Roman" pitchFamily="18" charset="0"/>
                <a:cs typeface="Times New Roman" pitchFamily="18" charset="0"/>
              </a:rPr>
              <a:t>events on ensuring gender </a:t>
            </a:r>
            <a:r>
              <a:rPr lang="en-US" sz="2000" b="1" dirty="0" smtClean="0">
                <a:solidFill>
                  <a:schemeClr val="tx1"/>
                </a:solidFill>
                <a:latin typeface="Times New Roman" pitchFamily="18" charset="0"/>
                <a:cs typeface="Times New Roman" pitchFamily="18" charset="0"/>
              </a:rPr>
              <a:t>equality and  </a:t>
            </a:r>
            <a:r>
              <a:rPr lang="en-US" sz="2000" b="1" dirty="0">
                <a:solidFill>
                  <a:schemeClr val="tx1"/>
                </a:solidFill>
                <a:latin typeface="Times New Roman" pitchFamily="18" charset="0"/>
                <a:cs typeface="Times New Roman" pitchFamily="18" charset="0"/>
              </a:rPr>
              <a:t>women's rights</a:t>
            </a:r>
            <a:r>
              <a:rPr lang="ru-RU" sz="2000" dirty="0">
                <a:solidFill>
                  <a:schemeClr val="tx1"/>
                </a:solidFill>
                <a:latin typeface="Times New Roman" pitchFamily="18" charset="0"/>
                <a:cs typeface="Times New Roman" pitchFamily="18" charset="0"/>
              </a:rPr>
              <a:t/>
            </a:r>
            <a:br>
              <a:rPr lang="ru-RU" sz="2000" dirty="0">
                <a:solidFill>
                  <a:schemeClr val="tx1"/>
                </a:solidFill>
                <a:latin typeface="Times New Roman" pitchFamily="18" charset="0"/>
                <a:cs typeface="Times New Roman" pitchFamily="18" charset="0"/>
              </a:rPr>
            </a:br>
            <a:endParaRPr lang="ru-RU" sz="2000" b="1" dirty="0">
              <a:solidFill>
                <a:schemeClr val="tx1"/>
              </a:solidFill>
              <a:latin typeface="Times New Roman" pitchFamily="18" charset="0"/>
              <a:cs typeface="Times New Roman" pitchFamily="18" charset="0"/>
            </a:endParaRPr>
          </a:p>
        </p:txBody>
      </p:sp>
      <p:sp>
        <p:nvSpPr>
          <p:cNvPr id="2" name="Содержимое 1"/>
          <p:cNvSpPr>
            <a:spLocks noGrp="1"/>
          </p:cNvSpPr>
          <p:nvPr>
            <p:ph idx="1"/>
          </p:nvPr>
        </p:nvSpPr>
        <p:spPr>
          <a:xfrm>
            <a:off x="0" y="1203598"/>
            <a:ext cx="6084168" cy="3939902"/>
          </a:xfrm>
          <a:noFill/>
          <a:ln>
            <a:noFill/>
          </a:ln>
          <a:extLst/>
        </p:spPr>
        <p:style>
          <a:lnRef idx="2">
            <a:schemeClr val="dk1"/>
          </a:lnRef>
          <a:fillRef idx="1">
            <a:schemeClr val="lt1"/>
          </a:fillRef>
          <a:effectRef idx="0">
            <a:schemeClr val="dk1"/>
          </a:effectRef>
          <a:fontRef idx="minor">
            <a:schemeClr val="dk1"/>
          </a:fontRef>
        </p:style>
        <p:txBody>
          <a:bodyPr>
            <a:noAutofit/>
          </a:bodyPr>
          <a:lstStyle/>
          <a:p>
            <a:pPr>
              <a:buFont typeface="Wingdings" pitchFamily="2" charset="2"/>
              <a:buChar char="Ø"/>
              <a:defRPr/>
            </a:pPr>
            <a:r>
              <a:rPr lang="en-US" sz="1600" dirty="0" smtClean="0">
                <a:solidFill>
                  <a:schemeClr val="tx1"/>
                </a:solidFill>
                <a:latin typeface="Times New Roman" pitchFamily="18" charset="0"/>
                <a:cs typeface="Times New Roman" pitchFamily="18" charset="0"/>
              </a:rPr>
              <a:t>7th Council of Europe Conference of Ministers responsible for Equality between women and men </a:t>
            </a:r>
            <a:endParaRPr lang="en-US" sz="1600" dirty="0">
              <a:solidFill>
                <a:schemeClr val="tx1"/>
              </a:solidFill>
              <a:latin typeface="Times New Roman" pitchFamily="18" charset="0"/>
              <a:cs typeface="Times New Roman" pitchFamily="18" charset="0"/>
            </a:endParaRPr>
          </a:p>
          <a:p>
            <a:pPr>
              <a:buFont typeface="Wingdings" pitchFamily="2" charset="2"/>
              <a:buChar char="Ø"/>
              <a:defRPr/>
            </a:pPr>
            <a:r>
              <a:rPr lang="en-US" sz="1600" dirty="0" smtClean="0">
                <a:solidFill>
                  <a:schemeClr val="tx1"/>
                </a:solidFill>
                <a:latin typeface="Times New Roman" pitchFamily="18" charset="0"/>
                <a:cs typeface="Times New Roman" pitchFamily="18" charset="0"/>
              </a:rPr>
              <a:t>“Women rights are human rights, human rights are women rights" in the framework of </a:t>
            </a:r>
            <a:r>
              <a:rPr lang="en-US" sz="1600" dirty="0" err="1" smtClean="0">
                <a:solidFill>
                  <a:schemeClr val="tx1"/>
                </a:solidFill>
                <a:latin typeface="Times New Roman" pitchFamily="18" charset="0"/>
                <a:cs typeface="Times New Roman" pitchFamily="18" charset="0"/>
              </a:rPr>
              <a:t>Crans</a:t>
            </a:r>
            <a:r>
              <a:rPr lang="en-US" sz="1600" dirty="0" smtClean="0">
                <a:solidFill>
                  <a:schemeClr val="tx1"/>
                </a:solidFill>
                <a:latin typeface="Times New Roman" pitchFamily="18" charset="0"/>
                <a:cs typeface="Times New Roman" pitchFamily="18" charset="0"/>
              </a:rPr>
              <a:t> Montana Forum </a:t>
            </a:r>
            <a:endParaRPr lang="en-US" sz="1600" dirty="0">
              <a:solidFill>
                <a:schemeClr val="tx1"/>
              </a:solidFill>
              <a:latin typeface="Times New Roman" pitchFamily="18" charset="0"/>
              <a:cs typeface="Times New Roman" pitchFamily="18" charset="0"/>
            </a:endParaRPr>
          </a:p>
          <a:p>
            <a:pPr>
              <a:buFont typeface="Wingdings" pitchFamily="2" charset="2"/>
              <a:buChar char="Ø"/>
              <a:defRPr/>
            </a:pPr>
            <a:r>
              <a:rPr lang="ru-RU" sz="1600" dirty="0" err="1" smtClean="0">
                <a:solidFill>
                  <a:schemeClr val="tx1"/>
                </a:solidFill>
                <a:latin typeface="Times New Roman" pitchFamily="18" charset="0"/>
                <a:cs typeface="Times New Roman" pitchFamily="18" charset="0"/>
              </a:rPr>
              <a:t>Forum</a:t>
            </a:r>
            <a:r>
              <a:rPr lang="en-US" sz="1600" dirty="0">
                <a:solidFill>
                  <a:schemeClr val="tx1"/>
                </a:solidFill>
                <a:latin typeface="Times New Roman" pitchFamily="18" charset="0"/>
                <a:cs typeface="Times New Roman" pitchFamily="18" charset="0"/>
              </a:rPr>
              <a:t>s</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of</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Women</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Entrepreneurs</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under</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the</a:t>
            </a:r>
            <a:r>
              <a:rPr lang="ru-RU" sz="1600" dirty="0">
                <a:solidFill>
                  <a:schemeClr val="tx1"/>
                </a:solidFill>
                <a:latin typeface="Times New Roman" pitchFamily="18" charset="0"/>
                <a:cs typeface="Times New Roman" pitchFamily="18" charset="0"/>
              </a:rPr>
              <a:t> </a:t>
            </a:r>
            <a:r>
              <a:rPr lang="az-Latn-AZ" sz="1600" dirty="0">
                <a:solidFill>
                  <a:schemeClr val="tx1"/>
                </a:solidFill>
                <a:latin typeface="Times New Roman" pitchFamily="18" charset="0"/>
                <a:cs typeface="Times New Roman" pitchFamily="18" charset="0"/>
              </a:rPr>
              <a:t>organisation of </a:t>
            </a:r>
            <a:r>
              <a:rPr lang="en-US" sz="1600" dirty="0">
                <a:solidFill>
                  <a:schemeClr val="tx1"/>
                </a:solidFill>
                <a:latin typeface="Times New Roman" pitchFamily="18" charset="0"/>
                <a:cs typeface="Times New Roman" pitchFamily="18" charset="0"/>
              </a:rPr>
              <a:t> </a:t>
            </a:r>
            <a:r>
              <a:rPr lang="ru-RU" sz="1600" dirty="0" err="1" smtClean="0">
                <a:solidFill>
                  <a:schemeClr val="tx1"/>
                </a:solidFill>
                <a:latin typeface="Times New Roman" pitchFamily="18" charset="0"/>
                <a:cs typeface="Times New Roman" pitchFamily="18" charset="0"/>
              </a:rPr>
              <a:t>United</a:t>
            </a:r>
            <a:r>
              <a:rPr lang="ru-RU" sz="1600" dirty="0" smtClean="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Nations</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Economic</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Programme</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for</a:t>
            </a:r>
            <a:r>
              <a:rPr lang="ru-RU" sz="1600" dirty="0">
                <a:solidFill>
                  <a:schemeClr val="tx1"/>
                </a:solidFill>
                <a:latin typeface="Times New Roman" pitchFamily="18" charset="0"/>
                <a:cs typeface="Times New Roman" pitchFamily="18" charset="0"/>
              </a:rPr>
              <a:t> </a:t>
            </a:r>
            <a:r>
              <a:rPr lang="ru-RU" sz="1600" dirty="0" err="1">
                <a:solidFill>
                  <a:schemeClr val="tx1"/>
                </a:solidFill>
                <a:latin typeface="Times New Roman" pitchFamily="18" charset="0"/>
                <a:cs typeface="Times New Roman" pitchFamily="18" charset="0"/>
              </a:rPr>
              <a:t>Asia</a:t>
            </a:r>
            <a:r>
              <a:rPr lang="ru-RU" sz="1600" dirty="0">
                <a:solidFill>
                  <a:schemeClr val="tx1"/>
                </a:solidFill>
                <a:latin typeface="Times New Roman" pitchFamily="18" charset="0"/>
                <a:cs typeface="Times New Roman" pitchFamily="18" charset="0"/>
              </a:rPr>
              <a:t> </a:t>
            </a:r>
            <a:endParaRPr lang="en-US" sz="1600" dirty="0">
              <a:solidFill>
                <a:schemeClr val="tx1"/>
              </a:solidFill>
              <a:latin typeface="Times New Roman" pitchFamily="18" charset="0"/>
              <a:cs typeface="Times New Roman" pitchFamily="18" charset="0"/>
            </a:endParaRPr>
          </a:p>
          <a:p>
            <a:pPr>
              <a:buFont typeface="Wingdings" pitchFamily="2" charset="2"/>
              <a:buChar char="Ø"/>
              <a:defRPr/>
            </a:pPr>
            <a:r>
              <a:rPr lang="az-Latn-AZ" sz="1600" dirty="0" smtClean="0">
                <a:solidFill>
                  <a:schemeClr val="tx1"/>
                </a:solidFill>
                <a:latin typeface="Times New Roman" pitchFamily="18" charset="0"/>
                <a:cs typeface="Times New Roman" pitchFamily="18" charset="0"/>
              </a:rPr>
              <a:t>The </a:t>
            </a:r>
            <a:r>
              <a:rPr lang="en-US" sz="1600" dirty="0">
                <a:solidFill>
                  <a:schemeClr val="tx1"/>
                </a:solidFill>
                <a:latin typeface="Times New Roman" pitchFamily="18" charset="0"/>
                <a:cs typeface="Times New Roman" pitchFamily="18" charset="0"/>
              </a:rPr>
              <a:t>F</a:t>
            </a:r>
            <a:r>
              <a:rPr lang="az-Latn-AZ" sz="1600" dirty="0" smtClean="0">
                <a:solidFill>
                  <a:schemeClr val="tx1"/>
                </a:solidFill>
                <a:latin typeface="Times New Roman" pitchFamily="18" charset="0"/>
                <a:cs typeface="Times New Roman" pitchFamily="18" charset="0"/>
              </a:rPr>
              <a:t>ifth </a:t>
            </a:r>
            <a:r>
              <a:rPr lang="en-US" sz="1600" dirty="0" smtClean="0">
                <a:solidFill>
                  <a:schemeClr val="tx1"/>
                </a:solidFill>
                <a:latin typeface="Times New Roman" pitchFamily="18" charset="0"/>
                <a:cs typeface="Times New Roman" pitchFamily="18" charset="0"/>
              </a:rPr>
              <a:t>M</a:t>
            </a:r>
            <a:r>
              <a:rPr lang="az-Latn-AZ" sz="1600" dirty="0" smtClean="0">
                <a:solidFill>
                  <a:schemeClr val="tx1"/>
                </a:solidFill>
                <a:latin typeface="Times New Roman" pitchFamily="18" charset="0"/>
                <a:cs typeface="Times New Roman" pitchFamily="18" charset="0"/>
              </a:rPr>
              <a:t>inisterial conference on</a:t>
            </a:r>
            <a:r>
              <a:rPr lang="en-US" sz="1600" dirty="0" smtClean="0">
                <a:solidFill>
                  <a:schemeClr val="tx1"/>
                </a:solidFill>
                <a:latin typeface="Times New Roman" pitchFamily="18" charset="0"/>
                <a:cs typeface="Times New Roman" pitchFamily="18" charset="0"/>
              </a:rPr>
              <a:t> Women`s role in the Development of  OIC Member states </a:t>
            </a:r>
            <a:endParaRPr lang="en-US" sz="1600" dirty="0">
              <a:solidFill>
                <a:schemeClr val="tx1"/>
              </a:solidFill>
              <a:latin typeface="Times New Roman" pitchFamily="18" charset="0"/>
              <a:cs typeface="Times New Roman" pitchFamily="18" charset="0"/>
            </a:endParaRPr>
          </a:p>
          <a:p>
            <a:pPr>
              <a:buFont typeface="Wingdings" pitchFamily="2" charset="2"/>
              <a:buChar char="Ø"/>
              <a:defRPr/>
            </a:pPr>
            <a:r>
              <a:rPr lang="pt-BR" sz="1600" dirty="0" smtClean="0">
                <a:solidFill>
                  <a:schemeClr val="tx1"/>
                </a:solidFill>
                <a:latin typeface="Times New Roman" pitchFamily="18" charset="0"/>
                <a:cs typeface="Times New Roman" pitchFamily="18" charset="0"/>
              </a:rPr>
              <a:t>Women </a:t>
            </a:r>
            <a:r>
              <a:rPr lang="pt-BR" sz="1600" dirty="0">
                <a:solidFill>
                  <a:schemeClr val="tx1"/>
                </a:solidFill>
                <a:latin typeface="Times New Roman" pitchFamily="18" charset="0"/>
                <a:cs typeface="Times New Roman" pitchFamily="18" charset="0"/>
              </a:rPr>
              <a:t>in World Forum on Intercultural Dialogue</a:t>
            </a:r>
            <a:endParaRPr lang="ru-RU" sz="1600" dirty="0">
              <a:solidFill>
                <a:schemeClr val="tx1"/>
              </a:solidFill>
              <a:latin typeface="Times New Roman" pitchFamily="18" charset="0"/>
              <a:cs typeface="Times New Roman" pitchFamily="18" charset="0"/>
            </a:endParaRPr>
          </a:p>
          <a:p>
            <a:pPr marL="0" indent="0" algn="just">
              <a:lnSpc>
                <a:spcPct val="150000"/>
              </a:lnSpc>
              <a:buNone/>
              <a:defRPr/>
            </a:pPr>
            <a:endParaRPr lang="az-Latn-AZ" sz="1050" b="1" dirty="0" smtClean="0">
              <a:solidFill>
                <a:schemeClr val="tx1"/>
              </a:solidFill>
              <a:latin typeface="Times New Roman" pitchFamily="18" charset="0"/>
              <a:cs typeface="Times New Roman" pitchFamily="18" charset="0"/>
            </a:endParaRPr>
          </a:p>
        </p:txBody>
      </p:sp>
      <p:pic>
        <p:nvPicPr>
          <p:cNvPr id="2051" name="Picture 3" descr="C:\Users\Aynur\Desktop\7.jpg"/>
          <p:cNvPicPr>
            <a:picLocks noChangeAspect="1" noChangeArrowheads="1"/>
          </p:cNvPicPr>
          <p:nvPr/>
        </p:nvPicPr>
        <p:blipFill>
          <a:blip r:embed="rId2" cstate="print"/>
          <a:srcRect/>
          <a:stretch>
            <a:fillRect/>
          </a:stretch>
        </p:blipFill>
        <p:spPr bwMode="auto">
          <a:xfrm>
            <a:off x="6500826" y="2500313"/>
            <a:ext cx="2500312" cy="1156097"/>
          </a:xfrm>
          <a:prstGeom prst="rect">
            <a:avLst/>
          </a:prstGeom>
          <a:ln>
            <a:noFill/>
          </a:ln>
          <a:effectLst>
            <a:outerShdw blurRad="292100" dist="139700" dir="2700000" algn="tl" rotWithShape="0">
              <a:srgbClr val="333333">
                <a:alpha val="65000"/>
              </a:srgbClr>
            </a:outerShdw>
          </a:effectLst>
        </p:spPr>
      </p:pic>
      <p:pic>
        <p:nvPicPr>
          <p:cNvPr id="2053" name="Picture 5" descr="C:\Users\Aynur\Desktop\загружено (1).jpg"/>
          <p:cNvPicPr>
            <a:picLocks noChangeAspect="1" noChangeArrowheads="1"/>
          </p:cNvPicPr>
          <p:nvPr/>
        </p:nvPicPr>
        <p:blipFill>
          <a:blip r:embed="rId3" cstate="print"/>
          <a:srcRect/>
          <a:stretch>
            <a:fillRect/>
          </a:stretch>
        </p:blipFill>
        <p:spPr bwMode="auto">
          <a:xfrm>
            <a:off x="6500826" y="3786196"/>
            <a:ext cx="2516188" cy="1203722"/>
          </a:xfrm>
          <a:prstGeom prst="rect">
            <a:avLst/>
          </a:prstGeom>
          <a:ln>
            <a:noFill/>
          </a:ln>
          <a:effectLst>
            <a:outerShdw blurRad="292100" dist="139700" dir="2700000" algn="tl" rotWithShape="0">
              <a:srgbClr val="333333">
                <a:alpha val="65000"/>
              </a:srgbClr>
            </a:outerShdw>
          </a:effectLst>
        </p:spPr>
      </p:pic>
      <p:pic>
        <p:nvPicPr>
          <p:cNvPr id="2054" name="Picture 6" descr="C:\Users\Aynur\Desktop\загружено (5).jpg"/>
          <p:cNvPicPr>
            <a:picLocks noChangeAspect="1" noChangeArrowheads="1"/>
          </p:cNvPicPr>
          <p:nvPr/>
        </p:nvPicPr>
        <p:blipFill>
          <a:blip r:embed="rId4" cstate="print"/>
          <a:srcRect/>
          <a:stretch>
            <a:fillRect/>
          </a:stretch>
        </p:blipFill>
        <p:spPr bwMode="auto">
          <a:xfrm>
            <a:off x="6500828" y="1142990"/>
            <a:ext cx="2428875" cy="134183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Nargiz_Beynelxalq\Downloads\15479626014_7245acedf4_z.jpg"/>
          <p:cNvPicPr>
            <a:picLocks noChangeAspect="1" noChangeArrowheads="1"/>
          </p:cNvPicPr>
          <p:nvPr/>
        </p:nvPicPr>
        <p:blipFill>
          <a:blip r:embed="rId2" cstate="print"/>
          <a:srcRect/>
          <a:stretch>
            <a:fillRect/>
          </a:stretch>
        </p:blipFill>
        <p:spPr bwMode="auto">
          <a:xfrm>
            <a:off x="285720" y="1000114"/>
            <a:ext cx="3062288" cy="1889522"/>
          </a:xfrm>
          <a:prstGeom prst="rect">
            <a:avLst/>
          </a:prstGeom>
          <a:noFill/>
          <a:ln w="9525">
            <a:noFill/>
            <a:miter lim="800000"/>
            <a:headEnd/>
            <a:tailEnd/>
          </a:ln>
        </p:spPr>
      </p:pic>
      <p:pic>
        <p:nvPicPr>
          <p:cNvPr id="40963" name="Picture 3" descr="C:\Users\Nargiz_Beynelxalq\Downloads\15916204307_6e5f0a0690_z.jpg"/>
          <p:cNvPicPr>
            <a:picLocks noChangeAspect="1" noChangeArrowheads="1"/>
          </p:cNvPicPr>
          <p:nvPr/>
        </p:nvPicPr>
        <p:blipFill>
          <a:blip r:embed="rId3" cstate="print"/>
          <a:srcRect/>
          <a:stretch>
            <a:fillRect/>
          </a:stretch>
        </p:blipFill>
        <p:spPr bwMode="auto">
          <a:xfrm>
            <a:off x="285750" y="3219453"/>
            <a:ext cx="3062288" cy="1788319"/>
          </a:xfrm>
          <a:prstGeom prst="rect">
            <a:avLst/>
          </a:prstGeom>
          <a:noFill/>
          <a:ln w="9525">
            <a:noFill/>
            <a:miter lim="800000"/>
            <a:headEnd/>
            <a:tailEnd/>
          </a:ln>
        </p:spPr>
      </p:pic>
      <p:sp>
        <p:nvSpPr>
          <p:cNvPr id="40965" name="Прямоугольник 2"/>
          <p:cNvSpPr>
            <a:spLocks noChangeArrowheads="1"/>
          </p:cNvSpPr>
          <p:nvPr/>
        </p:nvSpPr>
        <p:spPr bwMode="auto">
          <a:xfrm>
            <a:off x="3786182" y="1285869"/>
            <a:ext cx="4951412" cy="3477875"/>
          </a:xfrm>
          <a:prstGeom prst="rect">
            <a:avLst/>
          </a:prstGeom>
          <a:noFill/>
          <a:ln w="9525">
            <a:noFill/>
            <a:miter lim="800000"/>
            <a:headEnd/>
            <a:tailEnd/>
          </a:ln>
        </p:spPr>
        <p:txBody>
          <a:bodyPr wrap="square">
            <a:spAutoFit/>
          </a:bodyPr>
          <a:lstStyle/>
          <a:p>
            <a:pPr marL="285750" indent="-285750">
              <a:buFont typeface="Arial" charset="0"/>
              <a:buChar char="•"/>
            </a:pPr>
            <a:r>
              <a:rPr lang="az-Latn-AZ" sz="2000" dirty="0">
                <a:latin typeface="Times New Roman" pitchFamily="18" charset="0"/>
                <a:cs typeface="Times New Roman" pitchFamily="18" charset="0"/>
              </a:rPr>
              <a:t>T</a:t>
            </a:r>
            <a:r>
              <a:rPr lang="en-US" sz="2000" dirty="0">
                <a:latin typeface="Times New Roman" pitchFamily="18" charset="0"/>
                <a:cs typeface="Times New Roman" pitchFamily="18" charset="0"/>
              </a:rPr>
              <a:t>he assessment of employment </a:t>
            </a:r>
            <a:r>
              <a:rPr lang="az-Latn-AZ"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opportunities</a:t>
            </a:r>
            <a:r>
              <a:rPr lang="en-US" sz="2000" dirty="0">
                <a:latin typeface="Times New Roman" pitchFamily="18" charset="0"/>
                <a:cs typeface="Times New Roman" pitchFamily="18" charset="0"/>
              </a:rPr>
              <a:t>  for women  </a:t>
            </a:r>
            <a:r>
              <a:rPr lang="en-US" sz="2000" dirty="0" smtClean="0">
                <a:latin typeface="Times New Roman" pitchFamily="18" charset="0"/>
                <a:cs typeface="Times New Roman" pitchFamily="18" charset="0"/>
              </a:rPr>
              <a:t>at  </a:t>
            </a:r>
            <a:r>
              <a:rPr lang="en-US" sz="2000" dirty="0">
                <a:latin typeface="Times New Roman" pitchFamily="18" charset="0"/>
                <a:cs typeface="Times New Roman" pitchFamily="18" charset="0"/>
              </a:rPr>
              <a:t>the local </a:t>
            </a:r>
            <a:r>
              <a:rPr lang="en-US" sz="2000" dirty="0" err="1">
                <a:latin typeface="Times New Roman" pitchFamily="18" charset="0"/>
                <a:cs typeface="Times New Roman" pitchFamily="18" charset="0"/>
              </a:rPr>
              <a:t>labour</a:t>
            </a:r>
            <a:r>
              <a:rPr lang="en-US" sz="2000" dirty="0">
                <a:latin typeface="Times New Roman" pitchFamily="18" charset="0"/>
                <a:cs typeface="Times New Roman" pitchFamily="18" charset="0"/>
              </a:rPr>
              <a:t> market</a:t>
            </a:r>
          </a:p>
          <a:p>
            <a:pPr marL="285750" indent="-285750">
              <a:buFont typeface="Arial" charset="0"/>
              <a:buChar char="•"/>
            </a:pPr>
            <a:r>
              <a:rPr lang="en-US" sz="2000" dirty="0">
                <a:latin typeface="Times New Roman" pitchFamily="18" charset="0"/>
                <a:cs typeface="Times New Roman" pitchFamily="18" charset="0"/>
              </a:rPr>
              <a:t>Job search, CV writing, Interview Skills, Presentation skills and Effective Communication skills </a:t>
            </a:r>
            <a:r>
              <a:rPr lang="en-US" sz="2000" dirty="0" smtClean="0">
                <a:latin typeface="Times New Roman" pitchFamily="18" charset="0"/>
                <a:cs typeface="Times New Roman" pitchFamily="18" charset="0"/>
              </a:rPr>
              <a:t>trainings </a:t>
            </a:r>
            <a:endParaRPr lang="en-US" sz="2000" dirty="0">
              <a:latin typeface="Times New Roman" pitchFamily="18" charset="0"/>
              <a:cs typeface="Times New Roman" pitchFamily="18" charset="0"/>
            </a:endParaRPr>
          </a:p>
          <a:p>
            <a:pPr marL="285750" indent="-285750">
              <a:buFont typeface="Arial" charset="0"/>
              <a:buChar char="•"/>
            </a:pPr>
            <a:r>
              <a:rPr lang="en-US" sz="2000" dirty="0">
                <a:latin typeface="Times New Roman" pitchFamily="18" charset="0"/>
                <a:cs typeface="Times New Roman" pitchFamily="18" charset="0"/>
              </a:rPr>
              <a:t>Business development </a:t>
            </a:r>
            <a:r>
              <a:rPr lang="en-US" sz="2000" dirty="0" smtClean="0">
                <a:latin typeface="Times New Roman" pitchFamily="18" charset="0"/>
                <a:cs typeface="Times New Roman" pitchFamily="18" charset="0"/>
              </a:rPr>
              <a:t>trainings</a:t>
            </a:r>
            <a:endParaRPr lang="en-US" sz="2000" dirty="0">
              <a:latin typeface="Times New Roman" pitchFamily="18" charset="0"/>
              <a:cs typeface="Times New Roman" pitchFamily="18" charset="0"/>
            </a:endParaRPr>
          </a:p>
          <a:p>
            <a:pPr marL="285750" indent="-285750">
              <a:buFont typeface="Arial" charset="0"/>
              <a:buChar char="•"/>
            </a:pPr>
            <a:r>
              <a:rPr lang="en-US" sz="2000" dirty="0">
                <a:latin typeface="Times New Roman" pitchFamily="18" charset="0"/>
                <a:cs typeface="Times New Roman" pitchFamily="18" charset="0"/>
              </a:rPr>
              <a:t>Awareness raising and sensitization campaign to change gender </a:t>
            </a:r>
            <a:r>
              <a:rPr lang="en-US" sz="2000" dirty="0" smtClean="0">
                <a:latin typeface="Times New Roman" pitchFamily="18" charset="0"/>
                <a:cs typeface="Times New Roman" pitchFamily="18" charset="0"/>
              </a:rPr>
              <a:t>stereotypes </a:t>
            </a:r>
            <a:r>
              <a:rPr lang="en-US" sz="2000" dirty="0">
                <a:latin typeface="Times New Roman" pitchFamily="18" charset="0"/>
                <a:cs typeface="Times New Roman" pitchFamily="18" charset="0"/>
              </a:rPr>
              <a:t>related to the choice of jobs and gender-based distribution of family duties</a:t>
            </a:r>
          </a:p>
        </p:txBody>
      </p:sp>
      <p:sp>
        <p:nvSpPr>
          <p:cNvPr id="40966" name="Прямоугольник 3"/>
          <p:cNvSpPr>
            <a:spLocks noChangeArrowheads="1"/>
          </p:cNvSpPr>
          <p:nvPr/>
        </p:nvSpPr>
        <p:spPr bwMode="auto">
          <a:xfrm>
            <a:off x="1571610" y="142862"/>
            <a:ext cx="6984627" cy="707886"/>
          </a:xfrm>
          <a:prstGeom prst="rect">
            <a:avLst/>
          </a:prstGeom>
          <a:noFill/>
          <a:ln w="9525">
            <a:noFill/>
            <a:miter lim="800000"/>
            <a:headEnd/>
            <a:tailEnd/>
          </a:ln>
        </p:spPr>
        <p:txBody>
          <a:bodyPr wrap="square">
            <a:spAutoFit/>
          </a:bodyPr>
          <a:lstStyle/>
          <a:p>
            <a:pPr algn="ctr"/>
            <a:r>
              <a:rPr lang="en-GB" sz="2000" b="1" dirty="0" smtClean="0">
                <a:latin typeface="Times New Roman" pitchFamily="18" charset="0"/>
                <a:cs typeface="Times New Roman" pitchFamily="18" charset="0"/>
              </a:rPr>
              <a:t>Organization </a:t>
            </a:r>
            <a:r>
              <a:rPr lang="en-GB" sz="2000" b="1" dirty="0">
                <a:latin typeface="Times New Roman" pitchFamily="18" charset="0"/>
                <a:cs typeface="Times New Roman" pitchFamily="18" charset="0"/>
              </a:rPr>
              <a:t>of a Job Fair as a venue to bridge </a:t>
            </a:r>
            <a:r>
              <a:rPr lang="en-GB" sz="2000" b="1" dirty="0" smtClean="0">
                <a:latin typeface="Times New Roman" pitchFamily="18" charset="0"/>
                <a:cs typeface="Times New Roman" pitchFamily="18" charset="0"/>
              </a:rPr>
              <a:t>job-seeking</a:t>
            </a:r>
            <a:endParaRPr lang="az-Latn-AZ" sz="2000" b="1" dirty="0" smtClean="0">
              <a:latin typeface="Times New Roman" pitchFamily="18" charset="0"/>
              <a:cs typeface="Times New Roman" pitchFamily="18" charset="0"/>
            </a:endParaRPr>
          </a:p>
          <a:p>
            <a:pPr algn="ctr"/>
            <a:r>
              <a:rPr lang="en-GB" sz="2000" b="1" dirty="0" smtClean="0">
                <a:latin typeface="Times New Roman" pitchFamily="18" charset="0"/>
                <a:cs typeface="Times New Roman" pitchFamily="18" charset="0"/>
              </a:rPr>
              <a:t> </a:t>
            </a:r>
            <a:r>
              <a:rPr lang="az-Latn-AZ" sz="2000" b="1" dirty="0" smtClean="0">
                <a:latin typeface="Times New Roman" pitchFamily="18" charset="0"/>
                <a:cs typeface="Times New Roman" pitchFamily="18" charset="0"/>
              </a:rPr>
              <a:t>             </a:t>
            </a:r>
            <a:r>
              <a:rPr lang="en-GB" sz="2000" b="1" dirty="0" smtClean="0">
                <a:latin typeface="Times New Roman" pitchFamily="18" charset="0"/>
                <a:cs typeface="Times New Roman" pitchFamily="18" charset="0"/>
              </a:rPr>
              <a:t>women </a:t>
            </a:r>
            <a:r>
              <a:rPr lang="en-GB" sz="2000" b="1" dirty="0">
                <a:latin typeface="Times New Roman" pitchFamily="18" charset="0"/>
                <a:cs typeface="Times New Roman" pitchFamily="18" charset="0"/>
              </a:rPr>
              <a:t>with potential employers</a:t>
            </a:r>
            <a:endParaRPr lang="ru-RU" sz="20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Fujitsu\Desktop\Neftchala Salyan\DSC_1093.JPG"/>
          <p:cNvPicPr>
            <a:picLocks noChangeAspect="1" noChangeArrowheads="1"/>
          </p:cNvPicPr>
          <p:nvPr/>
        </p:nvPicPr>
        <p:blipFill>
          <a:blip r:embed="rId2" cstate="print"/>
          <a:srcRect/>
          <a:stretch>
            <a:fillRect/>
          </a:stretch>
        </p:blipFill>
        <p:spPr bwMode="auto">
          <a:xfrm>
            <a:off x="4860032" y="285496"/>
            <a:ext cx="3923928" cy="1961964"/>
          </a:xfrm>
          <a:prstGeom prst="rect">
            <a:avLst/>
          </a:prstGeom>
          <a:noFill/>
        </p:spPr>
      </p:pic>
      <p:pic>
        <p:nvPicPr>
          <p:cNvPr id="2053" name="Picture 5" descr="C:\Users\Fujitsu\Desktop\Neftchala Salyan\DSC_1106.JPG"/>
          <p:cNvPicPr>
            <a:picLocks noChangeAspect="1" noChangeArrowheads="1"/>
          </p:cNvPicPr>
          <p:nvPr/>
        </p:nvPicPr>
        <p:blipFill>
          <a:blip r:embed="rId3" cstate="print"/>
          <a:srcRect/>
          <a:stretch>
            <a:fillRect/>
          </a:stretch>
        </p:blipFill>
        <p:spPr bwMode="auto">
          <a:xfrm>
            <a:off x="179512" y="2895786"/>
            <a:ext cx="3996444" cy="1998222"/>
          </a:xfrm>
          <a:prstGeom prst="rect">
            <a:avLst/>
          </a:prstGeom>
          <a:noFill/>
        </p:spPr>
      </p:pic>
      <p:pic>
        <p:nvPicPr>
          <p:cNvPr id="2054" name="Picture 6" descr="C:\Users\Fujitsu\Desktop\Neftchala Salyan\DSC_1128.JPG"/>
          <p:cNvPicPr>
            <a:picLocks noChangeAspect="1" noChangeArrowheads="1"/>
          </p:cNvPicPr>
          <p:nvPr/>
        </p:nvPicPr>
        <p:blipFill>
          <a:blip r:embed="rId4" cstate="print"/>
          <a:srcRect/>
          <a:stretch>
            <a:fillRect/>
          </a:stretch>
        </p:blipFill>
        <p:spPr bwMode="auto">
          <a:xfrm>
            <a:off x="251520" y="303502"/>
            <a:ext cx="3960440" cy="1980221"/>
          </a:xfrm>
          <a:prstGeom prst="rect">
            <a:avLst/>
          </a:prstGeom>
          <a:noFill/>
        </p:spPr>
      </p:pic>
      <p:pic>
        <p:nvPicPr>
          <p:cNvPr id="2055" name="Picture 7" descr="C:\Users\Fujitsu\Desktop\Neftchala Salyan\DSC_1155.JPG"/>
          <p:cNvPicPr>
            <a:picLocks noChangeAspect="1" noChangeArrowheads="1"/>
          </p:cNvPicPr>
          <p:nvPr/>
        </p:nvPicPr>
        <p:blipFill>
          <a:blip r:embed="rId5" cstate="print"/>
          <a:srcRect/>
          <a:stretch>
            <a:fillRect/>
          </a:stretch>
        </p:blipFill>
        <p:spPr bwMode="auto">
          <a:xfrm>
            <a:off x="4929190" y="2928940"/>
            <a:ext cx="3929090" cy="1928826"/>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14353" y="142858"/>
            <a:ext cx="7777163" cy="707886"/>
          </a:xfrm>
          <a:prstGeom prst="rect">
            <a:avLst/>
          </a:prstGeom>
        </p:spPr>
        <p:txBody>
          <a:bodyPr>
            <a:spAutoFit/>
          </a:bodyPr>
          <a:lstStyle/>
          <a:p>
            <a:pPr algn="ctr">
              <a:defRPr/>
            </a:pPr>
            <a:r>
              <a:rPr lang="en-US" sz="2000" b="1" dirty="0">
                <a:latin typeface="Times New Roman" pitchFamily="18" charset="0"/>
                <a:cs typeface="Times New Roman" pitchFamily="18" charset="0"/>
              </a:rPr>
              <a:t>11 Child and Family Support Centers acting  under the State Committee for Family Women and Children Affairs </a:t>
            </a:r>
            <a:endParaRPr lang="ru-RU" sz="2000" b="1" dirty="0">
              <a:latin typeface="Times New Roman" pitchFamily="18" charset="0"/>
              <a:cs typeface="Times New Roman" pitchFamily="18" charset="0"/>
            </a:endParaRPr>
          </a:p>
        </p:txBody>
      </p:sp>
      <p:sp>
        <p:nvSpPr>
          <p:cNvPr id="3" name="Прямоугольник 2"/>
          <p:cNvSpPr/>
          <p:nvPr/>
        </p:nvSpPr>
        <p:spPr>
          <a:xfrm>
            <a:off x="285720" y="1214428"/>
            <a:ext cx="4248150" cy="4124206"/>
          </a:xfrm>
          <a:prstGeom prst="rect">
            <a:avLst/>
          </a:prstGeom>
        </p:spPr>
        <p:txBody>
          <a:bodyPr>
            <a:spAutoFit/>
          </a:bodyPr>
          <a:lstStyle/>
          <a:p>
            <a:pPr marL="285750" indent="-285750">
              <a:buFont typeface="Wingdings" pitchFamily="2" charset="2"/>
              <a:buChar char="ü"/>
              <a:defRPr/>
            </a:pPr>
            <a:r>
              <a:rPr lang="en-US" sz="1600" dirty="0">
                <a:latin typeface="Times New Roman" pitchFamily="18" charset="0"/>
                <a:cs typeface="Times New Roman" pitchFamily="18" charset="0"/>
              </a:rPr>
              <a:t>Address the key gender issues;</a:t>
            </a:r>
            <a:endParaRPr lang="ru-RU" sz="1600" dirty="0">
              <a:latin typeface="Times New Roman" pitchFamily="18" charset="0"/>
              <a:cs typeface="Times New Roman" pitchFamily="18" charset="0"/>
            </a:endParaRPr>
          </a:p>
          <a:p>
            <a:pPr marL="285750" indent="-285750">
              <a:buFont typeface="Wingdings" pitchFamily="2" charset="2"/>
              <a:buChar char="ü"/>
              <a:defRPr/>
            </a:pPr>
            <a:r>
              <a:rPr lang="en-US" sz="1600" dirty="0">
                <a:latin typeface="Times New Roman" pitchFamily="18" charset="0"/>
                <a:cs typeface="Times New Roman" pitchFamily="18" charset="0"/>
              </a:rPr>
              <a:t>Identify children and women in need of special care in community specially refugees and IDPs </a:t>
            </a:r>
          </a:p>
          <a:p>
            <a:pPr marL="285750" indent="-285750">
              <a:buFont typeface="Wingdings" pitchFamily="2" charset="2"/>
              <a:buChar char="ü"/>
              <a:defRPr/>
            </a:pPr>
            <a:r>
              <a:rPr lang="en-US" sz="1600" dirty="0">
                <a:latin typeface="Times New Roman" pitchFamily="18" charset="0"/>
                <a:cs typeface="Times New Roman" pitchFamily="18" charset="0"/>
              </a:rPr>
              <a:t>Strengthen  the capacity of</a:t>
            </a:r>
            <a:endParaRPr lang="ru-RU" sz="1600" dirty="0">
              <a:latin typeface="Times New Roman" pitchFamily="18" charset="0"/>
              <a:cs typeface="Times New Roman" pitchFamily="18" charset="0"/>
            </a:endParaRPr>
          </a:p>
          <a:p>
            <a:pPr>
              <a:defRPr/>
            </a:pPr>
            <a:r>
              <a:rPr lang="az-Latn-AZ" sz="1600" dirty="0" smtClean="0">
                <a:latin typeface="Times New Roman" pitchFamily="18" charset="0"/>
                <a:cs typeface="Times New Roman" pitchFamily="18" charset="0"/>
              </a:rPr>
              <a:t>      </a:t>
            </a:r>
            <a:r>
              <a:rPr lang="en-US" sz="1600" dirty="0" smtClean="0">
                <a:latin typeface="Times New Roman" pitchFamily="18" charset="0"/>
                <a:cs typeface="Times New Roman" pitchFamily="18" charset="0"/>
              </a:rPr>
              <a:t>families </a:t>
            </a:r>
            <a:r>
              <a:rPr lang="en-US" sz="1600" dirty="0">
                <a:latin typeface="Times New Roman" pitchFamily="18" charset="0"/>
                <a:cs typeface="Times New Roman" pitchFamily="18" charset="0"/>
              </a:rPr>
              <a:t>and improve their wellbeing;</a:t>
            </a:r>
          </a:p>
          <a:p>
            <a:pPr marL="285750" indent="-285750">
              <a:buFont typeface="Wingdings" pitchFamily="2" charset="2"/>
              <a:buChar char="ü"/>
              <a:defRPr/>
            </a:pPr>
            <a:r>
              <a:rPr lang="en-US" sz="1600" dirty="0">
                <a:latin typeface="Times New Roman" pitchFamily="18" charset="0"/>
                <a:cs typeface="Times New Roman" pitchFamily="18" charset="0"/>
              </a:rPr>
              <a:t>Provide consultations psychological aid, juridical and social advises to the women and children  from vulnerable groups</a:t>
            </a:r>
            <a:r>
              <a:rPr lang="en-US" sz="1600" dirty="0" smtClean="0">
                <a:latin typeface="Times New Roman" pitchFamily="18" charset="0"/>
                <a:cs typeface="Times New Roman" pitchFamily="18" charset="0"/>
              </a:rPr>
              <a:t>.</a:t>
            </a:r>
            <a:r>
              <a:rPr lang="en-US" sz="1600" dirty="0">
                <a:latin typeface="Times New Roman" pitchFamily="18" charset="0"/>
                <a:cs typeface="Times New Roman" pitchFamily="18" charset="0"/>
              </a:rPr>
              <a:t> </a:t>
            </a:r>
            <a:endParaRPr lang="en-US" sz="1600" dirty="0" smtClean="0">
              <a:latin typeface="Times New Roman" pitchFamily="18" charset="0"/>
              <a:cs typeface="Times New Roman" pitchFamily="18" charset="0"/>
            </a:endParaRPr>
          </a:p>
          <a:p>
            <a:pPr marL="285750" indent="-285750">
              <a:buFont typeface="Wingdings" pitchFamily="2" charset="2"/>
              <a:buChar char="ü"/>
              <a:defRPr/>
            </a:pPr>
            <a:r>
              <a:rPr lang="en-US" sz="1600" dirty="0" smtClean="0">
                <a:latin typeface="Times New Roman" pitchFamily="18" charset="0"/>
                <a:cs typeface="Times New Roman" pitchFamily="18" charset="0"/>
              </a:rPr>
              <a:t>71 </a:t>
            </a:r>
            <a:r>
              <a:rPr lang="en-US" sz="1600" dirty="0">
                <a:latin typeface="Times New Roman" pitchFamily="18" charset="0"/>
                <a:cs typeface="Times New Roman" pitchFamily="18" charset="0"/>
              </a:rPr>
              <a:t>270 citizens were provided with legal and psychological  aid by 11 regional centers  during 2011-2016</a:t>
            </a:r>
          </a:p>
          <a:p>
            <a:pPr marL="285750" indent="-285750">
              <a:defRPr/>
            </a:pPr>
            <a:r>
              <a:rPr lang="en-US" sz="1600" b="1" i="1" dirty="0" smtClean="0">
                <a:solidFill>
                  <a:schemeClr val="tx2">
                    <a:lumMod val="50000"/>
                  </a:schemeClr>
                </a:solidFill>
                <a:latin typeface="Times New Roman" pitchFamily="18" charset="0"/>
                <a:cs typeface="Times New Roman" pitchFamily="18" charset="0"/>
              </a:rPr>
              <a:t> </a:t>
            </a:r>
            <a:endParaRPr lang="en-US" dirty="0"/>
          </a:p>
          <a:p>
            <a:pPr>
              <a:defRPr/>
            </a:pPr>
            <a:endParaRPr lang="en-US" dirty="0"/>
          </a:p>
          <a:p>
            <a:pPr>
              <a:defRPr/>
            </a:pPr>
            <a:endParaRPr lang="en-US" dirty="0"/>
          </a:p>
          <a:p>
            <a:pPr>
              <a:defRPr/>
            </a:pPr>
            <a:endParaRPr lang="en-US" dirty="0"/>
          </a:p>
        </p:txBody>
      </p:sp>
      <p:pic>
        <p:nvPicPr>
          <p:cNvPr id="41988" name="Picture 3" descr="C:\Users\Nargiz_Beynelxalq\Desktop\qad;nsekil\DSC02035 (1).JPG"/>
          <p:cNvPicPr>
            <a:picLocks noChangeAspect="1" noChangeArrowheads="1"/>
          </p:cNvPicPr>
          <p:nvPr/>
        </p:nvPicPr>
        <p:blipFill>
          <a:blip r:embed="rId2" cstate="print"/>
          <a:srcRect/>
          <a:stretch>
            <a:fillRect/>
          </a:stretch>
        </p:blipFill>
        <p:spPr bwMode="auto">
          <a:xfrm>
            <a:off x="5397242" y="852673"/>
            <a:ext cx="3312368" cy="1735034"/>
          </a:xfrm>
          <a:prstGeom prst="rect">
            <a:avLst/>
          </a:prstGeom>
          <a:ln>
            <a:noFill/>
          </a:ln>
          <a:effectLst>
            <a:glow rad="2286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 name="Picture 6" descr="C:\Users\Nargiz_Beynelxalq\Desktop\qad;nsekil\20150119_113321.jpg"/>
          <p:cNvPicPr>
            <a:picLocks noChangeAspect="1" noChangeArrowheads="1"/>
          </p:cNvPicPr>
          <p:nvPr/>
        </p:nvPicPr>
        <p:blipFill>
          <a:blip r:embed="rId3" cstate="print"/>
          <a:srcRect/>
          <a:stretch>
            <a:fillRect/>
          </a:stretch>
        </p:blipFill>
        <p:spPr bwMode="auto">
          <a:xfrm>
            <a:off x="5398085" y="2715766"/>
            <a:ext cx="3311525" cy="2093119"/>
          </a:xfrm>
          <a:prstGeom prst="rect">
            <a:avLst/>
          </a:prstGeom>
          <a:ln>
            <a:noFill/>
          </a:ln>
          <a:effectLst>
            <a:glow rad="228600">
              <a:schemeClr val="accent2">
                <a:satMod val="175000"/>
                <a:alpha val="40000"/>
              </a:schemeClr>
            </a:glow>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ChangeArrowheads="1"/>
          </p:cNvSpPr>
          <p:nvPr/>
        </p:nvSpPr>
        <p:spPr bwMode="auto">
          <a:xfrm>
            <a:off x="571500" y="1821657"/>
            <a:ext cx="8001000" cy="3416320"/>
          </a:xfrm>
          <a:prstGeom prst="rect">
            <a:avLst/>
          </a:prstGeom>
          <a:noFill/>
          <a:ln w="9525">
            <a:noFill/>
            <a:miter lim="800000"/>
            <a:headEnd/>
            <a:tailEnd/>
          </a:ln>
        </p:spPr>
        <p:txBody>
          <a:bodyPr anchor="ctr">
            <a:spAutoFit/>
          </a:bodyPr>
          <a:lstStyle/>
          <a:p>
            <a:pPr algn="ctr"/>
            <a:r>
              <a:rPr lang="en-US" b="1" dirty="0">
                <a:latin typeface="Times New Roman" pitchFamily="18" charset="0"/>
                <a:cs typeface="Times New Roman" pitchFamily="18" charset="0"/>
              </a:rPr>
              <a:t>The State Commission of the Republic of Azerbaijan on Prisoners of War, Hostages and Missing People registered </a:t>
            </a:r>
            <a:r>
              <a:rPr lang="en-US" b="1" dirty="0" smtClean="0"/>
              <a:t> 3874 </a:t>
            </a:r>
            <a:r>
              <a:rPr lang="az-Latn-AZ" b="1" dirty="0" smtClean="0">
                <a:latin typeface="Times New Roman" pitchFamily="18" charset="0"/>
                <a:cs typeface="Times New Roman" pitchFamily="18" charset="0"/>
              </a:rPr>
              <a:t> </a:t>
            </a:r>
            <a:r>
              <a:rPr lang="en-US" b="1" dirty="0">
                <a:latin typeface="Times New Roman" pitchFamily="18" charset="0"/>
                <a:cs typeface="Times New Roman" pitchFamily="18" charset="0"/>
              </a:rPr>
              <a:t>missing citizens of </a:t>
            </a:r>
            <a:r>
              <a:rPr lang="en-US" b="1" dirty="0" smtClean="0">
                <a:latin typeface="Times New Roman" pitchFamily="18" charset="0"/>
                <a:cs typeface="Times New Roman" pitchFamily="18" charset="0"/>
              </a:rPr>
              <a:t>the</a:t>
            </a:r>
          </a:p>
          <a:p>
            <a:pPr algn="ctr"/>
            <a:r>
              <a:rPr lang="en-US" b="1" dirty="0" smtClean="0">
                <a:latin typeface="Times New Roman" pitchFamily="18" charset="0"/>
                <a:cs typeface="Times New Roman" pitchFamily="18" charset="0"/>
              </a:rPr>
              <a:t> </a:t>
            </a:r>
            <a:r>
              <a:rPr lang="en-US" b="1" dirty="0">
                <a:latin typeface="Times New Roman" pitchFamily="18" charset="0"/>
                <a:cs typeface="Times New Roman" pitchFamily="18" charset="0"/>
              </a:rPr>
              <a:t>Republic of Azerbaijan. </a:t>
            </a:r>
            <a:endParaRPr lang="ru-RU" b="1" dirty="0">
              <a:latin typeface="Times New Roman" pitchFamily="18" charset="0"/>
              <a:cs typeface="Times New Roman" pitchFamily="18" charset="0"/>
            </a:endParaRPr>
          </a:p>
          <a:p>
            <a:pPr eaLnBrk="0" hangingPunct="0"/>
            <a:r>
              <a:rPr lang="en-US" i="1" dirty="0" smtClean="0"/>
              <a:t>-children: </a:t>
            </a:r>
            <a:r>
              <a:rPr lang="en-US" b="1" i="1" dirty="0" smtClean="0"/>
              <a:t>66</a:t>
            </a:r>
            <a:r>
              <a:rPr lang="en-US" i="1" dirty="0" smtClean="0"/>
              <a:t> (From them: </a:t>
            </a:r>
            <a:r>
              <a:rPr lang="en-US" b="1" i="1" dirty="0" smtClean="0"/>
              <a:t>22 -</a:t>
            </a:r>
            <a:r>
              <a:rPr lang="en-US" i="1" dirty="0" smtClean="0"/>
              <a:t> girls, </a:t>
            </a:r>
            <a:r>
              <a:rPr lang="en-US" b="1" i="1" dirty="0" smtClean="0"/>
              <a:t>44</a:t>
            </a:r>
            <a:r>
              <a:rPr lang="en-US" i="1" dirty="0" smtClean="0"/>
              <a:t> - boys);</a:t>
            </a:r>
            <a:br>
              <a:rPr lang="en-US" i="1" dirty="0" smtClean="0"/>
            </a:br>
            <a:r>
              <a:rPr lang="en-US" i="1" dirty="0" smtClean="0"/>
              <a:t>- female persons: </a:t>
            </a:r>
            <a:r>
              <a:rPr lang="en-US" b="1" i="1" dirty="0" smtClean="0"/>
              <a:t>265</a:t>
            </a:r>
            <a:r>
              <a:rPr lang="en-US" i="1" dirty="0" smtClean="0"/>
              <a:t>;</a:t>
            </a:r>
            <a:br>
              <a:rPr lang="en-US" i="1" dirty="0" smtClean="0"/>
            </a:br>
            <a:r>
              <a:rPr lang="en-US" i="1" dirty="0" smtClean="0"/>
              <a:t>- elderly people: </a:t>
            </a:r>
            <a:r>
              <a:rPr lang="en-US" b="1" i="1" dirty="0" smtClean="0"/>
              <a:t>302</a:t>
            </a:r>
            <a:r>
              <a:rPr lang="en-US" i="1" dirty="0" smtClean="0"/>
              <a:t> (From them: </a:t>
            </a:r>
            <a:r>
              <a:rPr lang="en-US" b="1" i="1" dirty="0" smtClean="0"/>
              <a:t>152</a:t>
            </a:r>
            <a:r>
              <a:rPr lang="en-US" i="1" dirty="0" smtClean="0"/>
              <a:t> - women)</a:t>
            </a:r>
            <a:endParaRPr lang="ru-RU" dirty="0">
              <a:latin typeface="Times New Roman" pitchFamily="18" charset="0"/>
              <a:cs typeface="Times New Roman" pitchFamily="18" charset="0"/>
            </a:endParaRPr>
          </a:p>
          <a:p>
            <a:pPr eaLnBrk="0" hangingPunct="0"/>
            <a:r>
              <a:rPr lang="az-Latn-AZ" dirty="0">
                <a:solidFill>
                  <a:srgbClr val="000000"/>
                </a:solidFill>
                <a:cs typeface="Times New Roman" pitchFamily="18" charset="0"/>
              </a:rPr>
              <a:t> </a:t>
            </a:r>
            <a:endParaRPr lang="ru-RU" dirty="0">
              <a:cs typeface="Times New Roman" pitchFamily="18" charset="0"/>
            </a:endParaRPr>
          </a:p>
          <a:p>
            <a:pPr algn="ctr" eaLnBrk="0" hangingPunct="0"/>
            <a:r>
              <a:rPr lang="en-US" b="1" dirty="0">
                <a:solidFill>
                  <a:srgbClr val="000000"/>
                </a:solidFill>
                <a:latin typeface="Times New Roman" pitchFamily="18" charset="0"/>
                <a:cs typeface="Times New Roman" pitchFamily="18" charset="0"/>
              </a:rPr>
              <a:t>Information  received on persons  were taken as  hostage -</a:t>
            </a:r>
            <a:r>
              <a:rPr lang="en-US" b="1" dirty="0" smtClean="0">
                <a:solidFill>
                  <a:srgbClr val="000000"/>
                </a:solidFill>
                <a:latin typeface="Times New Roman" pitchFamily="18" charset="0"/>
                <a:cs typeface="Times New Roman" pitchFamily="18" charset="0"/>
              </a:rPr>
              <a:t>871 </a:t>
            </a:r>
            <a:r>
              <a:rPr lang="en-US" b="1" dirty="0">
                <a:solidFill>
                  <a:srgbClr val="000000"/>
                </a:solidFill>
                <a:latin typeface="Times New Roman" pitchFamily="18" charset="0"/>
                <a:cs typeface="Times New Roman" pitchFamily="18" charset="0"/>
              </a:rPr>
              <a:t>persons </a:t>
            </a:r>
            <a:endParaRPr lang="ru-RU" dirty="0">
              <a:latin typeface="Times New Roman" pitchFamily="18" charset="0"/>
              <a:cs typeface="Times New Roman" pitchFamily="18" charset="0"/>
            </a:endParaRPr>
          </a:p>
          <a:p>
            <a:pPr eaLnBrk="0" hangingPunct="0"/>
            <a:r>
              <a:rPr lang="az-Latn-AZ" i="1" dirty="0">
                <a:solidFill>
                  <a:srgbClr val="000000"/>
                </a:solidFill>
                <a:cs typeface="Times New Roman" pitchFamily="18" charset="0"/>
              </a:rPr>
              <a:t>- </a:t>
            </a:r>
            <a:r>
              <a:rPr lang="en-US" i="1" dirty="0" smtClean="0"/>
              <a:t> children: </a:t>
            </a:r>
            <a:r>
              <a:rPr lang="en-US" b="1" i="1" dirty="0" smtClean="0"/>
              <a:t>29</a:t>
            </a:r>
            <a:r>
              <a:rPr lang="en-US" i="1" dirty="0" smtClean="0"/>
              <a:t> (From them: </a:t>
            </a:r>
            <a:r>
              <a:rPr lang="en-US" b="1" i="1" dirty="0" smtClean="0"/>
              <a:t>7</a:t>
            </a:r>
            <a:r>
              <a:rPr lang="en-US" i="1" dirty="0" smtClean="0"/>
              <a:t> - girls, </a:t>
            </a:r>
            <a:r>
              <a:rPr lang="en-US" b="1" i="1" dirty="0" smtClean="0"/>
              <a:t>22</a:t>
            </a:r>
            <a:r>
              <a:rPr lang="en-US" i="1" dirty="0" smtClean="0"/>
              <a:t> - boys);</a:t>
            </a:r>
            <a:r>
              <a:rPr lang="en-US" dirty="0" smtClean="0"/>
              <a:t/>
            </a:r>
            <a:br>
              <a:rPr lang="en-US" dirty="0" smtClean="0"/>
            </a:br>
            <a:r>
              <a:rPr lang="en-US" i="1" dirty="0" smtClean="0"/>
              <a:t>- female persons: </a:t>
            </a:r>
            <a:r>
              <a:rPr lang="en-US" b="1" i="1" dirty="0" smtClean="0"/>
              <a:t>98</a:t>
            </a:r>
            <a:r>
              <a:rPr lang="en-US" i="1" dirty="0" smtClean="0"/>
              <a:t>;</a:t>
            </a:r>
            <a:r>
              <a:rPr lang="en-US" dirty="0" smtClean="0"/>
              <a:t/>
            </a:r>
            <a:br>
              <a:rPr lang="en-US" dirty="0" smtClean="0"/>
            </a:br>
            <a:r>
              <a:rPr lang="en-US" i="1" dirty="0" smtClean="0"/>
              <a:t>- elderly people: </a:t>
            </a:r>
            <a:r>
              <a:rPr lang="en-US" b="1" i="1" dirty="0" smtClean="0"/>
              <a:t>111</a:t>
            </a:r>
            <a:r>
              <a:rPr lang="en-US" i="1" dirty="0" smtClean="0"/>
              <a:t> (From them: </a:t>
            </a:r>
            <a:r>
              <a:rPr lang="en-US" b="1" i="1" dirty="0" smtClean="0"/>
              <a:t>62</a:t>
            </a:r>
            <a:r>
              <a:rPr lang="en-US" i="1" dirty="0" smtClean="0"/>
              <a:t> - women).</a:t>
            </a:r>
            <a:endParaRPr lang="ru-RU" dirty="0" smtClean="0"/>
          </a:p>
          <a:p>
            <a:pPr eaLnBrk="0" hangingPunct="0"/>
            <a:endParaRPr lang="ru-RU" dirty="0">
              <a:cs typeface="Times New Roman" pitchFamily="18" charset="0"/>
            </a:endParaRPr>
          </a:p>
        </p:txBody>
      </p:sp>
      <p:pic>
        <p:nvPicPr>
          <p:cNvPr id="14339" name="Picture 3" descr="C:\Users\Aynur\Desktop\загружено.jpg"/>
          <p:cNvPicPr>
            <a:picLocks noChangeAspect="1" noChangeArrowheads="1"/>
          </p:cNvPicPr>
          <p:nvPr/>
        </p:nvPicPr>
        <p:blipFill>
          <a:blip r:embed="rId2"/>
          <a:srcRect/>
          <a:stretch>
            <a:fillRect/>
          </a:stretch>
        </p:blipFill>
        <p:spPr bwMode="auto">
          <a:xfrm>
            <a:off x="1214438" y="107156"/>
            <a:ext cx="3640137" cy="1643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85918" y="2035968"/>
            <a:ext cx="5572164" cy="830997"/>
          </a:xfrm>
          <a:prstGeom prst="rect">
            <a:avLst/>
          </a:prstGeom>
          <a:noFill/>
        </p:spPr>
        <p:txBody>
          <a:bodyPr>
            <a:spAutoFit/>
          </a:bodyPr>
          <a:lstStyle/>
          <a:p>
            <a:pPr algn="ctr" fontAlgn="auto">
              <a:spcBef>
                <a:spcPts val="0"/>
              </a:spcBef>
              <a:spcAft>
                <a:spcPts val="0"/>
              </a:spcAft>
              <a:defRPr/>
            </a:pPr>
            <a:r>
              <a:rPr lang="en-US" sz="2400"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Times New Roman" pitchFamily="18" charset="0"/>
                <a:cs typeface="Times New Roman" pitchFamily="18" charset="0"/>
              </a:rPr>
              <a:t>Thank you very much for your attention!</a:t>
            </a:r>
            <a:endParaRPr lang="ru-RU" sz="2400" b="1" cap="all" dirty="0">
              <a:ln w="9000" cmpd="sng">
                <a:solidFill>
                  <a:schemeClr val="accent4">
                    <a:shade val="50000"/>
                    <a:satMod val="120000"/>
                  </a:schemeClr>
                </a:solidFill>
                <a:prstDash val="solid"/>
              </a:ln>
              <a:effectLst>
                <a:reflection blurRad="12700" stA="28000" endPos="45000" dist="1000" dir="5400000" sy="-100000" algn="bl" rotWithShape="0"/>
              </a:effectLst>
              <a:latin typeface="Times New Roman" pitchFamily="18"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C:\Users\Aynur\Desktop\24085.jpg"/>
          <p:cNvPicPr>
            <a:picLocks noChangeAspect="1" noChangeArrowheads="1"/>
          </p:cNvPicPr>
          <p:nvPr/>
        </p:nvPicPr>
        <p:blipFill>
          <a:blip r:embed="rId2" cstate="print"/>
          <a:srcRect/>
          <a:stretch>
            <a:fillRect/>
          </a:stretch>
        </p:blipFill>
        <p:spPr bwMode="auto">
          <a:xfrm>
            <a:off x="6858016" y="2928940"/>
            <a:ext cx="1810841" cy="1713210"/>
          </a:xfrm>
          <a:prstGeom prst="rect">
            <a:avLst/>
          </a:prstGeom>
          <a:ln>
            <a:noFill/>
          </a:ln>
          <a:effectLst>
            <a:outerShdw blurRad="292100" dist="139700" dir="2700000" algn="tl" rotWithShape="0">
              <a:srgbClr val="333333">
                <a:alpha val="65000"/>
              </a:srgbClr>
            </a:outerShdw>
          </a:effectLst>
        </p:spPr>
      </p:pic>
      <p:sp>
        <p:nvSpPr>
          <p:cNvPr id="7" name="Прямоугольник 6"/>
          <p:cNvSpPr/>
          <p:nvPr/>
        </p:nvSpPr>
        <p:spPr>
          <a:xfrm>
            <a:off x="1475656" y="332612"/>
            <a:ext cx="6287780" cy="1323439"/>
          </a:xfrm>
          <a:prstGeom prst="rect">
            <a:avLst/>
          </a:prstGeom>
        </p:spPr>
        <p:txBody>
          <a:bodyPr wrap="square">
            <a:spAutoFit/>
          </a:bodyPr>
          <a:lstStyle/>
          <a:p>
            <a:pPr algn="just">
              <a:buClr>
                <a:schemeClr val="tx2">
                  <a:lumMod val="60000"/>
                  <a:lumOff val="40000"/>
                </a:schemeClr>
              </a:buClr>
              <a:defRPr/>
            </a:pPr>
            <a:r>
              <a:rPr lang="en-US" sz="2000" b="1" dirty="0">
                <a:latin typeface="Times New Roman" pitchFamily="18" charset="0"/>
                <a:cs typeface="Times New Roman" pitchFamily="18" charset="0"/>
              </a:rPr>
              <a:t>Over the past 20 years, our population exceeded</a:t>
            </a:r>
            <a:r>
              <a:rPr lang="az-Latn-AZ" sz="2000" b="1" dirty="0">
                <a:latin typeface="Times New Roman" pitchFamily="18" charset="0"/>
                <a:cs typeface="Times New Roman" pitchFamily="18" charset="0"/>
              </a:rPr>
              <a:t> </a:t>
            </a:r>
            <a:r>
              <a:rPr lang="en-US" sz="2000" b="1" dirty="0">
                <a:latin typeface="Times New Roman" pitchFamily="18" charset="0"/>
                <a:cs typeface="Times New Roman" pitchFamily="18" charset="0"/>
              </a:rPr>
              <a:t>9 million 800 thousands. The unemployment rate in the country decreased to 5 percent.  Poverty  has decreased from 49% to 4,9%</a:t>
            </a:r>
          </a:p>
        </p:txBody>
      </p:sp>
      <p:pic>
        <p:nvPicPr>
          <p:cNvPr id="8" name="Picture 4" descr="C:\Users\Fujitsu\Desktop\016.jpg"/>
          <p:cNvPicPr>
            <a:picLocks noChangeAspect="1" noChangeArrowheads="1"/>
          </p:cNvPicPr>
          <p:nvPr/>
        </p:nvPicPr>
        <p:blipFill>
          <a:blip r:embed="rId3" cstate="print"/>
          <a:srcRect/>
          <a:stretch>
            <a:fillRect/>
          </a:stretch>
        </p:blipFill>
        <p:spPr bwMode="auto">
          <a:xfrm>
            <a:off x="251520" y="2787777"/>
            <a:ext cx="1944588" cy="1766857"/>
          </a:xfrm>
          <a:prstGeom prst="rect">
            <a:avLst/>
          </a:prstGeom>
          <a:ln>
            <a:noFill/>
          </a:ln>
          <a:effectLst>
            <a:outerShdw blurRad="292100" dist="139700" dir="2700000" algn="tl" rotWithShape="0">
              <a:srgbClr val="333333">
                <a:alpha val="65000"/>
              </a:srgbClr>
            </a:outerShdw>
          </a:effectLst>
        </p:spPr>
      </p:pic>
      <p:pic>
        <p:nvPicPr>
          <p:cNvPr id="9" name="Picture 6" descr="C:\Users\Aynur\Desktop\25443.jpg"/>
          <p:cNvPicPr>
            <a:picLocks noChangeAspect="1" noChangeArrowheads="1"/>
          </p:cNvPicPr>
          <p:nvPr/>
        </p:nvPicPr>
        <p:blipFill>
          <a:blip r:embed="rId4" cstate="print"/>
          <a:srcRect r="14627"/>
          <a:stretch>
            <a:fillRect/>
          </a:stretch>
        </p:blipFill>
        <p:spPr bwMode="auto">
          <a:xfrm>
            <a:off x="2483768" y="2283720"/>
            <a:ext cx="2088232" cy="1872208"/>
          </a:xfrm>
          <a:prstGeom prst="rect">
            <a:avLst/>
          </a:prstGeom>
          <a:ln>
            <a:noFill/>
          </a:ln>
          <a:effectLst>
            <a:outerShdw blurRad="292100" dist="139700" dir="2700000" algn="tl" rotWithShape="0">
              <a:srgbClr val="333333">
                <a:alpha val="65000"/>
              </a:srgbClr>
            </a:outerShdw>
          </a:effectLst>
        </p:spPr>
      </p:pic>
      <p:pic>
        <p:nvPicPr>
          <p:cNvPr id="10" name="Picture 3" descr="C:\Users\Aynur\Desktop\images (2).jpg"/>
          <p:cNvPicPr>
            <a:picLocks noChangeAspect="1" noChangeArrowheads="1"/>
          </p:cNvPicPr>
          <p:nvPr/>
        </p:nvPicPr>
        <p:blipFill>
          <a:blip r:embed="rId5" cstate="print"/>
          <a:srcRect/>
          <a:stretch>
            <a:fillRect/>
          </a:stretch>
        </p:blipFill>
        <p:spPr bwMode="auto">
          <a:xfrm>
            <a:off x="4788024" y="2283720"/>
            <a:ext cx="1872208" cy="187220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Nargiz_Beynelxalq\Desktop\publika.az1421172736prezident_130115_036.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84150" y="107156"/>
            <a:ext cx="4376738" cy="2328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1" name="Picture 2" descr="C:\Users\Nargiz_Beynelxalq\Desktop\Gence_Diaqnostika_Merkezi.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49226" y="2557463"/>
            <a:ext cx="4411663" cy="25538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2" name="Picture 3" descr="C:\Users\Nargiz_Beynelxalq\Desktop\Tehsil_b.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860925" y="2551510"/>
            <a:ext cx="4192588" cy="25598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3" name="Picture 5" descr="C:\Users\Nargiz_Beynelxalq\Desktop\13101.jpe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860925" y="107156"/>
            <a:ext cx="4121150" cy="2328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3397190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idx="4294967295"/>
          </p:nvPr>
        </p:nvSpPr>
        <p:spPr>
          <a:xfrm>
            <a:off x="395536" y="257164"/>
            <a:ext cx="7315200" cy="742950"/>
          </a:xfrm>
          <a:noFill/>
          <a:ln>
            <a:noFill/>
          </a:ln>
          <a:effectLst>
            <a:outerShdw blurRad="44450" dist="27940" dir="5400000" algn="ctr">
              <a:srgbClr val="000000">
                <a:alpha val="32000"/>
              </a:srgbClr>
            </a:outerShdw>
          </a:effectLst>
        </p:spPr>
        <p:style>
          <a:lnRef idx="2">
            <a:schemeClr val="dk1"/>
          </a:lnRef>
          <a:fillRef idx="1">
            <a:schemeClr val="lt1"/>
          </a:fillRef>
          <a:effectRef idx="0">
            <a:schemeClr val="dk1"/>
          </a:effectRef>
          <a:fontRef idx="minor">
            <a:schemeClr val="dk1"/>
          </a:fontRef>
        </p:style>
        <p:txBody>
          <a:bodyPr>
            <a:normAutofit/>
            <a:scene3d>
              <a:camera prst="orthographicFront"/>
              <a:lightRig rig="soft" dir="t"/>
            </a:scene3d>
            <a:sp3d prstMaterial="softEdge">
              <a:bevelT w="25400" h="25400"/>
            </a:sp3d>
          </a:bodyPr>
          <a:lstStyle/>
          <a:p>
            <a:r>
              <a:rPr lang="en-US" sz="2000" b="1" dirty="0" smtClean="0">
                <a:solidFill>
                  <a:schemeClr val="tx1"/>
                </a:solidFill>
                <a:latin typeface="Times New Roman" pitchFamily="18" charset="0"/>
                <a:cs typeface="Times New Roman" pitchFamily="18" charset="0"/>
              </a:rPr>
              <a:t>     National Legislation: </a:t>
            </a:r>
            <a:endParaRPr lang="ru-RU" sz="2000" b="1" dirty="0">
              <a:solidFill>
                <a:schemeClr val="tx1"/>
              </a:solidFill>
              <a:latin typeface="Times New Roman" pitchFamily="18" charset="0"/>
              <a:cs typeface="Times New Roman" pitchFamily="18" charset="0"/>
            </a:endParaRPr>
          </a:p>
        </p:txBody>
      </p:sp>
      <p:sp>
        <p:nvSpPr>
          <p:cNvPr id="4" name="Содержимое 1"/>
          <p:cNvSpPr txBox="1">
            <a:spLocks/>
          </p:cNvSpPr>
          <p:nvPr/>
        </p:nvSpPr>
        <p:spPr>
          <a:xfrm>
            <a:off x="285720" y="1000114"/>
            <a:ext cx="8640960" cy="3929090"/>
          </a:xfrm>
          <a:prstGeom prst="rect">
            <a:avLst/>
          </a:prstGeom>
          <a:noFill/>
          <a:ln w="25400" cap="flat" cmpd="sng" algn="ctr">
            <a:noFill/>
            <a:prstDash val="solid"/>
          </a:ln>
          <a:effectLst>
            <a:outerShdw blurRad="44450" dist="27940" dir="5400000" algn="ctr">
              <a:srgbClr val="000000">
                <a:alpha val="32000"/>
              </a:srgbClr>
            </a:outerShdw>
          </a:effectLst>
        </p:spPr>
        <p:style>
          <a:lnRef idx="2">
            <a:schemeClr val="dk1"/>
          </a:lnRef>
          <a:fillRef idx="1">
            <a:schemeClr val="lt1"/>
          </a:fillRef>
          <a:effectRef idx="0">
            <a:schemeClr val="dk1"/>
          </a:effectRef>
          <a:fontRef idx="minor">
            <a:schemeClr val="dk1"/>
          </a:fontRef>
        </p:style>
        <p:txBody>
          <a:bodyPr>
            <a:noAutofit/>
          </a:bodyPr>
          <a:lstStyle/>
          <a:p>
            <a:pPr>
              <a:buFont typeface="Wingdings" pitchFamily="2" charset="2"/>
              <a:buChar char="Ø"/>
            </a:pPr>
            <a:r>
              <a:rPr lang="en-US" sz="2400" dirty="0" smtClean="0">
                <a:solidFill>
                  <a:schemeClr val="tx1"/>
                </a:solidFill>
                <a:latin typeface="Times New Roman" pitchFamily="18" charset="0"/>
                <a:cs typeface="Times New Roman" pitchFamily="18" charset="0"/>
              </a:rPr>
              <a:t> The Constitution of the Republic of Azerbaijan (1995);</a:t>
            </a:r>
          </a:p>
          <a:p>
            <a:pPr>
              <a:buFont typeface="Wingdings" pitchFamily="2" charset="2"/>
              <a:buChar char="Ø"/>
            </a:pPr>
            <a:r>
              <a:rPr lang="en-US" sz="2400" dirty="0" smtClean="0">
                <a:solidFill>
                  <a:schemeClr val="tx1"/>
                </a:solidFill>
                <a:latin typeface="Times New Roman" pitchFamily="18" charset="0"/>
                <a:cs typeface="Times New Roman" pitchFamily="18" charset="0"/>
              </a:rPr>
              <a:t> The Decree of the President of the Republic of Azerbaijan “On strengthening the role of women in Azerbaijan” </a:t>
            </a:r>
            <a:r>
              <a:rPr lang="az-Latn-AZ" sz="2400" dirty="0" smtClean="0">
                <a:solidFill>
                  <a:schemeClr val="tx1"/>
                </a:solidFill>
                <a:latin typeface="Times New Roman" pitchFamily="18" charset="0"/>
                <a:cs typeface="Times New Roman" pitchFamily="18" charset="0"/>
              </a:rPr>
              <a:t>(1998)</a:t>
            </a:r>
            <a:r>
              <a:rPr lang="en-US" sz="2400" dirty="0" smtClean="0">
                <a:solidFill>
                  <a:schemeClr val="tx1"/>
                </a:solidFill>
                <a:latin typeface="Times New Roman" pitchFamily="18" charset="0"/>
                <a:cs typeface="Times New Roman" pitchFamily="18" charset="0"/>
              </a:rPr>
              <a:t> ;</a:t>
            </a:r>
          </a:p>
          <a:p>
            <a:pPr>
              <a:buFont typeface="Wingdings" pitchFamily="2" charset="2"/>
              <a:buChar char="Ø"/>
            </a:pPr>
            <a:r>
              <a:rPr lang="en-US" sz="2400" dirty="0" smtClean="0">
                <a:solidFill>
                  <a:schemeClr val="tx1"/>
                </a:solidFill>
                <a:latin typeface="Times New Roman" pitchFamily="18" charset="0"/>
                <a:cs typeface="Times New Roman" pitchFamily="18" charset="0"/>
              </a:rPr>
              <a:t> The Decree of the President of the Republic of Azerbaijan “On implementation of state women policy in Azerbaijan Republic”</a:t>
            </a:r>
            <a:r>
              <a:rPr lang="az-Latn-AZ" sz="2400" dirty="0" smtClean="0">
                <a:solidFill>
                  <a:schemeClr val="tx1"/>
                </a:solidFill>
                <a:latin typeface="Times New Roman" pitchFamily="18" charset="0"/>
                <a:cs typeface="Times New Roman" pitchFamily="18" charset="0"/>
              </a:rPr>
              <a:t> (2000);</a:t>
            </a:r>
            <a:endParaRPr lang="en-US" sz="2400" dirty="0" smtClean="0">
              <a:solidFill>
                <a:schemeClr val="tx1"/>
              </a:solidFill>
              <a:latin typeface="Times New Roman" pitchFamily="18" charset="0"/>
              <a:cs typeface="Times New Roman" pitchFamily="18" charset="0"/>
            </a:endParaRPr>
          </a:p>
          <a:p>
            <a:pPr>
              <a:buFont typeface="Wingdings" pitchFamily="2" charset="2"/>
              <a:buChar char="Ø"/>
            </a:pPr>
            <a:r>
              <a:rPr lang="en-US" sz="2400" dirty="0" smtClean="0">
                <a:solidFill>
                  <a:schemeClr val="tx1"/>
                </a:solidFill>
                <a:latin typeface="Times New Roman" pitchFamily="18" charset="0"/>
                <a:cs typeface="Times New Roman" pitchFamily="18" charset="0"/>
              </a:rPr>
              <a:t> The Law of Azerbaijan Republic “On guarantees of gender equality”</a:t>
            </a:r>
            <a:r>
              <a:rPr lang="az-Latn-AZ" sz="2400" dirty="0" smtClean="0">
                <a:solidFill>
                  <a:schemeClr val="tx1"/>
                </a:solidFill>
                <a:latin typeface="Times New Roman" pitchFamily="18" charset="0"/>
                <a:cs typeface="Times New Roman" pitchFamily="18" charset="0"/>
              </a:rPr>
              <a:t> (2006)</a:t>
            </a:r>
            <a:r>
              <a:rPr lang="en-US" sz="2400" dirty="0" smtClean="0">
                <a:solidFill>
                  <a:schemeClr val="tx1"/>
                </a:solidFill>
                <a:latin typeface="Times New Roman" pitchFamily="18" charset="0"/>
                <a:cs typeface="Times New Roman" pitchFamily="18" charset="0"/>
              </a:rPr>
              <a:t>;</a:t>
            </a:r>
          </a:p>
          <a:p>
            <a:pPr>
              <a:buFont typeface="Wingdings" pitchFamily="2" charset="2"/>
              <a:buChar char="Ø"/>
            </a:pPr>
            <a:r>
              <a:rPr lang="en-US" sz="2400" dirty="0" smtClean="0">
                <a:solidFill>
                  <a:schemeClr val="tx1"/>
                </a:solidFill>
                <a:latin typeface="Times New Roman" pitchFamily="18" charset="0"/>
                <a:cs typeface="Times New Roman" pitchFamily="18" charset="0"/>
              </a:rPr>
              <a:t>The Law of the Republic of Azerbaijan on Combating Domestic Violence</a:t>
            </a:r>
            <a:r>
              <a:rPr lang="az-Latn-AZ" sz="2400" dirty="0" smtClean="0">
                <a:solidFill>
                  <a:schemeClr val="tx1"/>
                </a:solidFill>
                <a:latin typeface="Times New Roman" pitchFamily="18" charset="0"/>
                <a:cs typeface="Times New Roman" pitchFamily="18" charset="0"/>
              </a:rPr>
              <a:t> (2010)</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11298" y="339502"/>
            <a:ext cx="7746084" cy="520395"/>
          </a:xfrm>
          <a:noFill/>
          <a:ln>
            <a:noFill/>
          </a:ln>
        </p:spPr>
        <p:style>
          <a:lnRef idx="2">
            <a:schemeClr val="dk1"/>
          </a:lnRef>
          <a:fillRef idx="1">
            <a:schemeClr val="lt1"/>
          </a:fillRef>
          <a:effectRef idx="0">
            <a:schemeClr val="dk1"/>
          </a:effectRef>
          <a:fontRef idx="minor">
            <a:schemeClr val="dk1"/>
          </a:fontRef>
        </p:style>
        <p:txBody>
          <a:bodyPr>
            <a:noAutofit/>
            <a:scene3d>
              <a:camera prst="orthographicFront"/>
              <a:lightRig rig="soft" dir="t"/>
            </a:scene3d>
            <a:sp3d prstMaterial="softEdge">
              <a:bevelT w="25400" h="25400"/>
            </a:sp3d>
          </a:bodyPr>
          <a:lstStyle/>
          <a:p>
            <a:pPr algn="ctr"/>
            <a:r>
              <a:rPr lang="az-Latn-AZ" sz="2000" b="1" dirty="0" smtClean="0">
                <a:solidFill>
                  <a:schemeClr val="tx1"/>
                </a:solidFill>
                <a:latin typeface="Times New Roman" pitchFamily="18" charset="0"/>
                <a:cs typeface="Times New Roman" pitchFamily="18" charset="0"/>
              </a:rPr>
              <a:t>State Pro</a:t>
            </a:r>
            <a:r>
              <a:rPr lang="en-US" sz="2000" b="1" dirty="0" smtClean="0">
                <a:solidFill>
                  <a:schemeClr val="tx1"/>
                </a:solidFill>
                <a:latin typeface="Times New Roman" pitchFamily="18" charset="0"/>
                <a:cs typeface="Times New Roman" pitchFamily="18" charset="0"/>
              </a:rPr>
              <a:t>g</a:t>
            </a:r>
            <a:r>
              <a:rPr lang="az-Latn-AZ" sz="2000" b="1" dirty="0" smtClean="0">
                <a:solidFill>
                  <a:schemeClr val="tx1"/>
                </a:solidFill>
                <a:latin typeface="Times New Roman" pitchFamily="18" charset="0"/>
                <a:cs typeface="Times New Roman" pitchFamily="18" charset="0"/>
              </a:rPr>
              <a:t>rams</a:t>
            </a:r>
            <a:endParaRPr lang="ru-RU" sz="2000" b="1" dirty="0">
              <a:solidFill>
                <a:schemeClr val="tx1"/>
              </a:solidFill>
              <a:latin typeface="Times New Roman" pitchFamily="18" charset="0"/>
              <a:cs typeface="Times New Roman" pitchFamily="18" charset="0"/>
            </a:endParaRPr>
          </a:p>
        </p:txBody>
      </p:sp>
      <p:sp>
        <p:nvSpPr>
          <p:cNvPr id="5" name="Прямоугольник 2"/>
          <p:cNvSpPr>
            <a:spLocks noChangeArrowheads="1"/>
          </p:cNvSpPr>
          <p:nvPr/>
        </p:nvSpPr>
        <p:spPr bwMode="auto">
          <a:xfrm>
            <a:off x="323528" y="915566"/>
            <a:ext cx="7921625" cy="640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buFont typeface="Wingdings" pitchFamily="2" charset="2"/>
              <a:buChar char="Ø"/>
            </a:pPr>
            <a:r>
              <a:rPr lang="en-US" sz="2000" dirty="0">
                <a:latin typeface="Times New Roman" pitchFamily="18" charset="0"/>
                <a:cs typeface="Times New Roman" pitchFamily="18" charset="0"/>
              </a:rPr>
              <a:t>  State program “Population development and demography for 2015-2025 </a:t>
            </a:r>
          </a:p>
          <a:p>
            <a:pPr>
              <a:buFont typeface="Wingdings" pitchFamily="2" charset="2"/>
              <a:buChar char="Ø"/>
            </a:pPr>
            <a:r>
              <a:rPr lang="en-US" sz="2000" dirty="0">
                <a:latin typeface="Times New Roman" pitchFamily="18" charset="0"/>
                <a:cs typeface="Times New Roman" pitchFamily="18" charset="0"/>
              </a:rPr>
              <a:t> Social - economic  development  of the regions 2009-2015</a:t>
            </a:r>
          </a:p>
          <a:p>
            <a:pPr>
              <a:buFont typeface="Wingdings" pitchFamily="2" charset="2"/>
              <a:buChar char="Ø"/>
            </a:pPr>
            <a:r>
              <a:rPr lang="en-US" sz="2000" dirty="0">
                <a:latin typeface="Times New Roman" pitchFamily="18" charset="0"/>
                <a:cs typeface="Times New Roman" pitchFamily="18" charset="0"/>
              </a:rPr>
              <a:t>  State Program on poverty reduction and sustainable development 2007 – 2015 </a:t>
            </a:r>
          </a:p>
          <a:p>
            <a:pPr>
              <a:buFont typeface="Wingdings" pitchFamily="2" charset="2"/>
              <a:buChar char="Ø"/>
            </a:pPr>
            <a:r>
              <a:rPr lang="en-US" sz="2000" dirty="0">
                <a:latin typeface="Times New Roman" pitchFamily="18" charset="0"/>
                <a:cs typeface="Times New Roman" pitchFamily="18" charset="0"/>
              </a:rPr>
              <a:t>  Azerbaijan-2020:the vision of future</a:t>
            </a:r>
          </a:p>
          <a:p>
            <a:pPr>
              <a:buFont typeface="Wingdings" pitchFamily="2" charset="2"/>
              <a:buChar char="Ø"/>
            </a:pPr>
            <a:r>
              <a:rPr lang="en-US" sz="2000" dirty="0">
                <a:latin typeface="Times New Roman" pitchFamily="18" charset="0"/>
                <a:cs typeface="Times New Roman" pitchFamily="18" charset="0"/>
              </a:rPr>
              <a:t> State Program on Azerbaijani  Youth  2011-2018 </a:t>
            </a:r>
          </a:p>
          <a:p>
            <a:pPr>
              <a:buFont typeface="Wingdings" pitchFamily="2" charset="2"/>
              <a:buChar char="Ø"/>
            </a:pPr>
            <a:r>
              <a:rPr lang="en-US" sz="2000" dirty="0">
                <a:latin typeface="Times New Roman" pitchFamily="18" charset="0"/>
                <a:cs typeface="Times New Roman" pitchFamily="18" charset="0"/>
              </a:rPr>
              <a:t> State Program for improving mother and child`s health 2014-2020</a:t>
            </a:r>
          </a:p>
          <a:p>
            <a:pPr>
              <a:buFont typeface="Wingdings" pitchFamily="2" charset="2"/>
              <a:buChar char="Ø"/>
            </a:pPr>
            <a:r>
              <a:rPr lang="en-US" sz="2000" dirty="0">
                <a:latin typeface="Times New Roman" pitchFamily="18" charset="0"/>
                <a:cs typeface="Times New Roman" pitchFamily="18" charset="0"/>
              </a:rPr>
              <a:t> State program on Development of Justice in Azerbaijan February 2009-2013 </a:t>
            </a:r>
          </a:p>
          <a:p>
            <a:pPr>
              <a:buFont typeface="Wingdings" pitchFamily="2" charset="2"/>
              <a:buChar char="Ø"/>
            </a:pPr>
            <a:r>
              <a:rPr lang="en-US" sz="2000" dirty="0">
                <a:latin typeface="Times New Roman" pitchFamily="18" charset="0"/>
                <a:cs typeface="Times New Roman" pitchFamily="18" charset="0"/>
              </a:rPr>
              <a:t> National Action Plan for increasing the efficiency of protection of human rights and freedoms 2011</a:t>
            </a:r>
          </a:p>
          <a:p>
            <a:pPr>
              <a:buFont typeface="Wingdings" pitchFamily="2" charset="2"/>
              <a:buChar char="Ø"/>
            </a:pPr>
            <a:endParaRPr lang="en-US" sz="2000" dirty="0"/>
          </a:p>
          <a:p>
            <a:pPr>
              <a:buFont typeface="Wingdings" pitchFamily="2" charset="2"/>
              <a:buChar char="Ø"/>
            </a:pPr>
            <a:endParaRPr lang="en-US" sz="2000" dirty="0"/>
          </a:p>
          <a:p>
            <a:pPr>
              <a:buFont typeface="Wingdings" pitchFamily="2" charset="2"/>
              <a:buChar char="Ø"/>
            </a:pPr>
            <a:endParaRPr lang="en-US" sz="2400" dirty="0"/>
          </a:p>
          <a:p>
            <a:pPr>
              <a:buFont typeface="Wingdings" pitchFamily="2" charset="2"/>
              <a:buChar char="Ø"/>
            </a:pPr>
            <a:endParaRPr lang="en-US" sz="2400" dirty="0"/>
          </a:p>
          <a:p>
            <a:pPr>
              <a:buFont typeface="Wingdings" pitchFamily="2" charset="2"/>
              <a:buChar char="Ø"/>
            </a:pPr>
            <a:endParaRPr lang="en-US" sz="2400" dirty="0"/>
          </a:p>
          <a:p>
            <a:pPr>
              <a:buFont typeface="Wingdings" pitchFamily="2" charset="2"/>
              <a:buChar char="Ø"/>
            </a:pPr>
            <a:endParaRPr lang="en-US" sz="2400" dirty="0"/>
          </a:p>
          <a:p>
            <a:pPr>
              <a:buFont typeface="Wingdings" pitchFamily="2" charset="2"/>
              <a:buChar char="Ø"/>
            </a:pPr>
            <a:endParaRPr lang="en-US" dirty="0"/>
          </a:p>
          <a:p>
            <a:endParaRPr lang="en-US" dirty="0"/>
          </a:p>
          <a:p>
            <a:endParaRPr lang="ru-RU"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627534"/>
            <a:ext cx="7400948" cy="696521"/>
          </a:xfrm>
        </p:spPr>
        <p:txBody>
          <a:bodyPr>
            <a:normAutofit/>
          </a:bodyPr>
          <a:lstStyle/>
          <a:p>
            <a:pPr algn="ctr"/>
            <a:r>
              <a:rPr lang="en-US" sz="2800" b="1" dirty="0" smtClean="0">
                <a:solidFill>
                  <a:schemeClr val="tx1"/>
                </a:solidFill>
                <a:latin typeface="Times New Roman" pitchFamily="18" charset="0"/>
                <a:cs typeface="Times New Roman" pitchFamily="18" charset="0"/>
              </a:rPr>
              <a:t>Family Code </a:t>
            </a:r>
            <a:endParaRPr lang="ru-RU" sz="2800" dirty="0"/>
          </a:p>
        </p:txBody>
      </p:sp>
      <p:sp>
        <p:nvSpPr>
          <p:cNvPr id="3" name="Содержимое 2"/>
          <p:cNvSpPr>
            <a:spLocks noGrp="1"/>
          </p:cNvSpPr>
          <p:nvPr>
            <p:ph idx="1"/>
          </p:nvPr>
        </p:nvSpPr>
        <p:spPr/>
        <p:txBody>
          <a:bodyPr/>
          <a:lstStyle/>
          <a:p>
            <a:pPr>
              <a:buNone/>
            </a:pPr>
            <a:endParaRPr lang="ru-RU" dirty="0" smtClean="0"/>
          </a:p>
          <a:p>
            <a:pPr>
              <a:buNone/>
            </a:pPr>
            <a:endParaRPr lang="ru-RU" dirty="0"/>
          </a:p>
        </p:txBody>
      </p:sp>
      <p:sp>
        <p:nvSpPr>
          <p:cNvPr id="4" name="Прямоугольник 3"/>
          <p:cNvSpPr/>
          <p:nvPr/>
        </p:nvSpPr>
        <p:spPr>
          <a:xfrm>
            <a:off x="571472" y="1714494"/>
            <a:ext cx="5214958" cy="2554545"/>
          </a:xfrm>
          <a:prstGeom prst="rect">
            <a:avLst/>
          </a:prstGeom>
        </p:spPr>
        <p:txBody>
          <a:bodyPr wrap="square">
            <a:spAutoFit/>
          </a:bodyPr>
          <a:lstStyle/>
          <a:p>
            <a:pPr algn="just">
              <a:buFont typeface="Wingdings" pitchFamily="2" charset="2"/>
              <a:buChar char="ü"/>
              <a:defRPr/>
            </a:pPr>
            <a:r>
              <a:rPr lang="en-US" sz="2000" dirty="0">
                <a:latin typeface="Times New Roman" pitchFamily="18" charset="0"/>
                <a:cs typeface="Times New Roman" pitchFamily="18" charset="0"/>
              </a:rPr>
              <a:t>Minimum age of marriage  for girls has been risen from 17 to 18 by the Amendments to the Family Code</a:t>
            </a:r>
            <a:endParaRPr lang="az-Latn-AZ" sz="2000" dirty="0">
              <a:latin typeface="Times New Roman" pitchFamily="18" charset="0"/>
              <a:cs typeface="Times New Roman" pitchFamily="18" charset="0"/>
            </a:endParaRPr>
          </a:p>
          <a:p>
            <a:pPr algn="just">
              <a:buFont typeface="Wingdings" pitchFamily="2" charset="2"/>
              <a:buChar char="ü"/>
              <a:defRPr/>
            </a:pPr>
            <a:endParaRPr lang="az-Latn-AZ" sz="2000" dirty="0">
              <a:latin typeface="Times New Roman" pitchFamily="18" charset="0"/>
              <a:cs typeface="Times New Roman" pitchFamily="18" charset="0"/>
            </a:endParaRPr>
          </a:p>
          <a:p>
            <a:pPr algn="just">
              <a:buFont typeface="Wingdings" pitchFamily="2" charset="2"/>
              <a:buChar char="ü"/>
              <a:defRPr/>
            </a:pPr>
            <a:r>
              <a:rPr lang="en-US" sz="2000" dirty="0">
                <a:latin typeface="Times New Roman" pitchFamily="18" charset="0"/>
                <a:cs typeface="Times New Roman" pitchFamily="18" charset="0"/>
              </a:rPr>
              <a:t>Marriage age can be decreased to 17 for girls and boys under specific conditions with the agreement  of families and other sides by Executive Power</a:t>
            </a:r>
            <a:endParaRPr lang="az-Latn-AZ" sz="2000" dirty="0">
              <a:latin typeface="Times New Roman" pitchFamily="18" charset="0"/>
              <a:cs typeface="Times New Roman" pitchFamily="18" charset="0"/>
            </a:endParaRPr>
          </a:p>
        </p:txBody>
      </p:sp>
      <p:pic>
        <p:nvPicPr>
          <p:cNvPr id="5122" name="Picture 2" descr="C:\Users\Aynur\Desktop\загружено (1).png"/>
          <p:cNvPicPr>
            <a:picLocks noChangeAspect="1" noChangeArrowheads="1"/>
          </p:cNvPicPr>
          <p:nvPr/>
        </p:nvPicPr>
        <p:blipFill>
          <a:blip r:embed="rId2"/>
          <a:srcRect/>
          <a:stretch>
            <a:fillRect/>
          </a:stretch>
        </p:blipFill>
        <p:spPr bwMode="auto">
          <a:xfrm>
            <a:off x="6429389" y="1714494"/>
            <a:ext cx="2143125" cy="225029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28610"/>
            <a:ext cx="8229600" cy="696521"/>
          </a:xfr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a:normAutofit/>
          </a:bodyPr>
          <a:lstStyle/>
          <a:p>
            <a:pPr algn="ctr"/>
            <a:r>
              <a:rPr lang="en-US" sz="2800" b="1" dirty="0" smtClean="0">
                <a:solidFill>
                  <a:schemeClr val="tx1"/>
                </a:solidFill>
                <a:latin typeface="Times New Roman" pitchFamily="18" charset="0"/>
                <a:cs typeface="Times New Roman" pitchFamily="18" charset="0"/>
              </a:rPr>
              <a:t>Criminal Code </a:t>
            </a:r>
            <a:endParaRPr lang="ru-RU" sz="2800" b="1" dirty="0">
              <a:solidFill>
                <a:schemeClr val="tx1"/>
              </a:solidFill>
              <a:latin typeface="Times New Roman" pitchFamily="18" charset="0"/>
              <a:cs typeface="Times New Roman" pitchFamily="18" charset="0"/>
            </a:endParaRPr>
          </a:p>
        </p:txBody>
      </p:sp>
      <p:sp>
        <p:nvSpPr>
          <p:cNvPr id="4" name="Прямоугольник 3"/>
          <p:cNvSpPr/>
          <p:nvPr/>
        </p:nvSpPr>
        <p:spPr>
          <a:xfrm>
            <a:off x="428596" y="1553758"/>
            <a:ext cx="6072230" cy="3416320"/>
          </a:xfrm>
          <a:prstGeom prst="rect">
            <a:avLst/>
          </a:prstGeom>
        </p:spPr>
        <p:txBody>
          <a:bodyPr wrap="square">
            <a:spAutoFit/>
          </a:bodyPr>
          <a:lstStyle/>
          <a:p>
            <a:pPr>
              <a:buFont typeface="Wingdings" pitchFamily="2" charset="2"/>
              <a:buChar char="ü"/>
              <a:defRPr/>
            </a:pPr>
            <a:r>
              <a:rPr lang="ru-RU" sz="2400" i="1" dirty="0">
                <a:latin typeface="Times New Roman" pitchFamily="18" charset="0"/>
                <a:cs typeface="Times New Roman" pitchFamily="18" charset="0"/>
              </a:rPr>
              <a:t>176-1. </a:t>
            </a:r>
            <a:r>
              <a:rPr lang="en-US" sz="2400" i="1" dirty="0">
                <a:latin typeface="Times New Roman" pitchFamily="18" charset="0"/>
                <a:cs typeface="Times New Roman" pitchFamily="18" charset="0"/>
              </a:rPr>
              <a:t>Forcing women into marriage </a:t>
            </a:r>
          </a:p>
          <a:p>
            <a:pPr>
              <a:buFont typeface="Wingdings" pitchFamily="2" charset="2"/>
              <a:buChar char="ü"/>
              <a:defRPr/>
            </a:pPr>
            <a:r>
              <a:rPr lang="az-Latn-AZ" sz="2400" i="1" dirty="0">
                <a:latin typeface="Times New Roman" pitchFamily="18" charset="0"/>
                <a:cs typeface="Times New Roman" pitchFamily="18" charset="0"/>
              </a:rPr>
              <a:t>176-1.1.</a:t>
            </a:r>
            <a:r>
              <a:rPr lang="en-US" sz="2400" i="1" dirty="0">
                <a:latin typeface="Times New Roman" pitchFamily="18" charset="0"/>
                <a:cs typeface="Times New Roman" pitchFamily="18" charset="0"/>
              </a:rPr>
              <a:t> Forcing women to marry against their will is punished by 2,000 to 3,000 </a:t>
            </a:r>
            <a:r>
              <a:rPr lang="en-US" sz="2400" i="1" dirty="0" err="1">
                <a:latin typeface="Times New Roman" pitchFamily="18" charset="0"/>
                <a:cs typeface="Times New Roman" pitchFamily="18" charset="0"/>
              </a:rPr>
              <a:t>manats</a:t>
            </a:r>
            <a:r>
              <a:rPr lang="en-US" sz="2400" i="1" dirty="0">
                <a:latin typeface="Times New Roman" pitchFamily="18" charset="0"/>
                <a:cs typeface="Times New Roman" pitchFamily="18" charset="0"/>
              </a:rPr>
              <a:t> or a jail sentence of up to two years </a:t>
            </a:r>
            <a:endParaRPr lang="en-US" sz="2400" i="1" dirty="0" smtClean="0">
              <a:latin typeface="Times New Roman" pitchFamily="18" charset="0"/>
              <a:cs typeface="Times New Roman" pitchFamily="18" charset="0"/>
            </a:endParaRPr>
          </a:p>
          <a:p>
            <a:pPr>
              <a:defRPr/>
            </a:pPr>
            <a:endParaRPr lang="en-US" sz="2400" i="1" dirty="0">
              <a:latin typeface="Times New Roman" pitchFamily="18" charset="0"/>
              <a:cs typeface="Times New Roman" pitchFamily="18" charset="0"/>
            </a:endParaRPr>
          </a:p>
          <a:p>
            <a:pPr>
              <a:buFont typeface="Wingdings" pitchFamily="2" charset="2"/>
              <a:buChar char="ü"/>
              <a:defRPr/>
            </a:pPr>
            <a:r>
              <a:rPr lang="az-Latn-AZ" sz="2400" i="1" dirty="0">
                <a:latin typeface="Times New Roman" pitchFamily="18" charset="0"/>
                <a:cs typeface="Times New Roman" pitchFamily="18" charset="0"/>
              </a:rPr>
              <a:t>176-1.2. </a:t>
            </a:r>
            <a:r>
              <a:rPr lang="en-US" sz="2400" i="1" dirty="0">
                <a:latin typeface="Times New Roman" pitchFamily="18" charset="0"/>
                <a:cs typeface="Times New Roman" pitchFamily="18" charset="0"/>
              </a:rPr>
              <a:t>If these offenses affect underage persons, the fines amount is 3,000 to 4,000 </a:t>
            </a:r>
            <a:r>
              <a:rPr lang="en-US" sz="2400" i="1" dirty="0" err="1">
                <a:latin typeface="Times New Roman" pitchFamily="18" charset="0"/>
                <a:cs typeface="Times New Roman" pitchFamily="18" charset="0"/>
              </a:rPr>
              <a:t>manats</a:t>
            </a:r>
            <a:r>
              <a:rPr lang="en-US" sz="2400" i="1" dirty="0">
                <a:latin typeface="Times New Roman" pitchFamily="18" charset="0"/>
                <a:cs typeface="Times New Roman" pitchFamily="18" charset="0"/>
              </a:rPr>
              <a:t> and the violators will face up to four years in prison.</a:t>
            </a:r>
            <a:endParaRPr lang="ru-RU" sz="2400" dirty="0">
              <a:latin typeface="Times New Roman" pitchFamily="18" charset="0"/>
              <a:cs typeface="Times New Roman" pitchFamily="18" charset="0"/>
            </a:endParaRPr>
          </a:p>
        </p:txBody>
      </p:sp>
      <p:pic>
        <p:nvPicPr>
          <p:cNvPr id="6146" name="Picture 2" descr="C:\Users\Aynur\Desktop\images.png"/>
          <p:cNvPicPr>
            <a:picLocks noChangeAspect="1" noChangeArrowheads="1"/>
          </p:cNvPicPr>
          <p:nvPr/>
        </p:nvPicPr>
        <p:blipFill>
          <a:blip r:embed="rId3"/>
          <a:srcRect/>
          <a:stretch>
            <a:fillRect/>
          </a:stretch>
        </p:blipFill>
        <p:spPr bwMode="auto">
          <a:xfrm>
            <a:off x="6715140" y="1446602"/>
            <a:ext cx="2071702" cy="2678925"/>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Другая 10">
      <a:dk1>
        <a:sysClr val="windowText" lastClr="000000"/>
      </a:dk1>
      <a:lt1>
        <a:sysClr val="window" lastClr="FFFFFF"/>
      </a:lt1>
      <a:dk2>
        <a:srgbClr val="6F9FD9"/>
      </a:dk2>
      <a:lt2>
        <a:srgbClr val="B8CCE4"/>
      </a:lt2>
      <a:accent1>
        <a:srgbClr val="4F81BD"/>
      </a:accent1>
      <a:accent2>
        <a:srgbClr val="4F81BD"/>
      </a:accent2>
      <a:accent3>
        <a:srgbClr val="1F497D"/>
      </a:accent3>
      <a:accent4>
        <a:srgbClr val="C6D9F0"/>
      </a:accent4>
      <a:accent5>
        <a:srgbClr val="C6D9F0"/>
      </a:accent5>
      <a:accent6>
        <a:srgbClr val="BFBFBF"/>
      </a:accent6>
      <a:hlink>
        <a:srgbClr val="548DD4"/>
      </a:hlink>
      <a:folHlink>
        <a:srgbClr val="FFFFFF"/>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1410</TotalTime>
  <Words>1288</Words>
  <Application>Microsoft Office PowerPoint</Application>
  <PresentationFormat>Экран (16:9)</PresentationFormat>
  <Paragraphs>223</Paragraphs>
  <Slides>34</Slides>
  <Notes>3</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34</vt:i4>
      </vt:variant>
    </vt:vector>
  </HeadingPairs>
  <TitlesOfParts>
    <vt:vector size="36" baseType="lpstr">
      <vt:lpstr>Тема Office</vt:lpstr>
      <vt:lpstr>Лист Microsoft Office Excel 97-2003</vt:lpstr>
      <vt:lpstr>Слайд 1</vt:lpstr>
      <vt:lpstr>Слайд 2</vt:lpstr>
      <vt:lpstr>  International events on ensuring gender equality and  women's rights </vt:lpstr>
      <vt:lpstr>Слайд 4</vt:lpstr>
      <vt:lpstr>Слайд 5</vt:lpstr>
      <vt:lpstr>     National Legislation: </vt:lpstr>
      <vt:lpstr>State Programs</vt:lpstr>
      <vt:lpstr>Family Code </vt:lpstr>
      <vt:lpstr>Criminal Code </vt:lpstr>
      <vt:lpstr>Слайд 10</vt:lpstr>
      <vt:lpstr>Слайд 11</vt:lpstr>
      <vt:lpstr>Слайд 12</vt:lpstr>
      <vt:lpstr> Refugees and internally displaced women and children as a result of Armenian invasion  </vt:lpstr>
      <vt:lpstr>Слайд 14</vt:lpstr>
      <vt:lpstr>Слайд 15</vt:lpstr>
      <vt:lpstr>Слайд 16</vt:lpstr>
      <vt:lpstr>Economically active population </vt:lpstr>
      <vt:lpstr>Слайд 18</vt:lpstr>
      <vt:lpstr>   Women entrepreneurs </vt:lpstr>
      <vt:lpstr>Слайд 20</vt:lpstr>
      <vt:lpstr>National Entrepreneurship Support Fund</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Fujitsu</dc:creator>
  <cp:lastModifiedBy>Acer</cp:lastModifiedBy>
  <cp:revision>228</cp:revision>
  <dcterms:created xsi:type="dcterms:W3CDTF">2017-04-20T18:35:25Z</dcterms:created>
  <dcterms:modified xsi:type="dcterms:W3CDTF">2017-12-08T12:07:07Z</dcterms:modified>
</cp:coreProperties>
</file>